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p:cViewPr>
        <p:scale>
          <a:sx n="66" d="100"/>
          <a:sy n="66" d="100"/>
        </p:scale>
        <p:origin x="-147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89DBC72-4243-4991-B213-FE821AADA3BE}" type="datetimeFigureOut">
              <a:rPr lang="es-CL" smtClean="0"/>
              <a:t>22-08-2012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FA7B70C-FBCC-4F46-A07B-951CD8A7C3AB}"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DBC72-4243-4991-B213-FE821AADA3BE}" type="datetimeFigureOut">
              <a:rPr lang="es-CL" smtClean="0"/>
              <a:t>22-08-2012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B70C-FBCC-4F46-A07B-951CD8A7C3AB}"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slide" Target="slide11.xml"/><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5.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Terracota"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es.wikipedia.org/wiki/Dinast%C3%ADa_Qin" TargetMode="External"/><Relationship Id="rId4" Type="http://schemas.openxmlformats.org/officeDocument/2006/relationships/hyperlink" Target="http://es.wikipedia.org/wiki/197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s.wikipedia.org/wiki/China" TargetMode="External"/><Relationship Id="rId13" Type="http://schemas.openxmlformats.org/officeDocument/2006/relationships/hyperlink" Target="http://es.wikipedia.org/wiki/Xiongnu" TargetMode="External"/><Relationship Id="rId18" Type="http://schemas.openxmlformats.org/officeDocument/2006/relationships/hyperlink" Target="http://es.wikipedia.org/wiki/Desierto_de_Gobi" TargetMode="External"/><Relationship Id="rId26" Type="http://schemas.openxmlformats.org/officeDocument/2006/relationships/hyperlink" Target="http://es.wikipedia.org/wiki/Las_Nuevas_Siete_Maravillas_del_Mundo_Moderno" TargetMode="External"/><Relationship Id="rId3" Type="http://schemas.openxmlformats.org/officeDocument/2006/relationships/hyperlink" Target="http://es.wikipedia.org/wiki/Chino_tradicional" TargetMode="External"/><Relationship Id="rId21" Type="http://schemas.openxmlformats.org/officeDocument/2006/relationships/hyperlink" Target="http://es.wikipedia.org/wiki/Unesco" TargetMode="External"/><Relationship Id="rId7" Type="http://schemas.openxmlformats.org/officeDocument/2006/relationships/hyperlink" Target="http://es.wikipedia.org/wiki/Fortificaci%C3%B3n" TargetMode="External"/><Relationship Id="rId12" Type="http://schemas.openxmlformats.org/officeDocument/2006/relationships/hyperlink" Target="http://es.wikipedia.org/wiki/N%C3%B3mada" TargetMode="External"/><Relationship Id="rId17" Type="http://schemas.openxmlformats.org/officeDocument/2006/relationships/hyperlink" Target="http://es.wikipedia.org/wiki/R%C3%ADo_Yalu" TargetMode="External"/><Relationship Id="rId25" Type="http://schemas.openxmlformats.org/officeDocument/2006/relationships/hyperlink" Target="http://es.wikipedia.org/wiki/2007" TargetMode="External"/><Relationship Id="rId2" Type="http://schemas.openxmlformats.org/officeDocument/2006/relationships/image" Target="../media/image2.jpeg"/><Relationship Id="rId16" Type="http://schemas.openxmlformats.org/officeDocument/2006/relationships/hyperlink" Target="http://es.wikipedia.org/wiki/Corea" TargetMode="External"/><Relationship Id="rId20" Type="http://schemas.openxmlformats.org/officeDocument/2006/relationships/hyperlink" Target="http://es.wikipedia.org/wiki/Patrimonio_de_la_Humanidad" TargetMode="External"/><Relationship Id="rId29" Type="http://schemas.openxmlformats.org/officeDocument/2006/relationships/hyperlink" Target="http://es.wikipedia.org/wiki/Galicia" TargetMode="External"/><Relationship Id="rId1" Type="http://schemas.openxmlformats.org/officeDocument/2006/relationships/slideLayout" Target="../slideLayouts/slideLayout2.xml"/><Relationship Id="rId6" Type="http://schemas.openxmlformats.org/officeDocument/2006/relationships/hyperlink" Target="http://es.wikipedia.org/wiki/Gran_Muralla_China" TargetMode="External"/><Relationship Id="rId11" Type="http://schemas.openxmlformats.org/officeDocument/2006/relationships/hyperlink" Target="http://es.wikipedia.org/wiki/Historia_de_China" TargetMode="External"/><Relationship Id="rId24" Type="http://schemas.openxmlformats.org/officeDocument/2006/relationships/hyperlink" Target="http://es.wikipedia.org/wiki/7_de_julio" TargetMode="External"/><Relationship Id="rId5" Type="http://schemas.openxmlformats.org/officeDocument/2006/relationships/hyperlink" Target="http://es.wikipedia.org/wiki/Pinyin" TargetMode="External"/><Relationship Id="rId15" Type="http://schemas.openxmlformats.org/officeDocument/2006/relationships/hyperlink" Target="http://es.wikipedia.org/wiki/Manchuria" TargetMode="External"/><Relationship Id="rId23" Type="http://schemas.openxmlformats.org/officeDocument/2006/relationships/hyperlink" Target="http://es.wikipedia.org/wiki/Cementerio" TargetMode="External"/><Relationship Id="rId28" Type="http://schemas.openxmlformats.org/officeDocument/2006/relationships/hyperlink" Target="http://es.wikipedia.org/wiki/Lugo" TargetMode="External"/><Relationship Id="rId10" Type="http://schemas.openxmlformats.org/officeDocument/2006/relationships/hyperlink" Target="http://es.wikipedia.org/wiki/Siglo_XVI" TargetMode="External"/><Relationship Id="rId19" Type="http://schemas.openxmlformats.org/officeDocument/2006/relationships/hyperlink" Target="http://es.wikipedia.org/wiki/Mongolia_Interior" TargetMode="External"/><Relationship Id="rId31" Type="http://schemas.openxmlformats.org/officeDocument/2006/relationships/slide" Target="slide6.xml"/><Relationship Id="rId4" Type="http://schemas.openxmlformats.org/officeDocument/2006/relationships/hyperlink" Target="http://es.wikipedia.org/wiki/Chino_simplificado" TargetMode="External"/><Relationship Id="rId9" Type="http://schemas.openxmlformats.org/officeDocument/2006/relationships/hyperlink" Target="http://es.wikipedia.org/wiki/Siglo_V_a._C." TargetMode="External"/><Relationship Id="rId14" Type="http://schemas.openxmlformats.org/officeDocument/2006/relationships/hyperlink" Target="http://es.wikipedia.org/wiki/Mongolia" TargetMode="External"/><Relationship Id="rId22" Type="http://schemas.openxmlformats.org/officeDocument/2006/relationships/hyperlink" Target="http://es.wikipedia.org/wiki/1987" TargetMode="External"/><Relationship Id="rId27" Type="http://schemas.openxmlformats.org/officeDocument/2006/relationships/hyperlink" Target="http://es.wikipedia.org/wiki/Muralla_de_Lugo" TargetMode="External"/><Relationship Id="rId30" Type="http://schemas.openxmlformats.org/officeDocument/2006/relationships/hyperlink" Target="http://es.wikipedia.org/wiki/Espa%C3%B1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Ming_Dynasty" TargetMode="External"/><Relationship Id="rId13" Type="http://schemas.openxmlformats.org/officeDocument/2006/relationships/slide" Target="slide2.xml"/><Relationship Id="rId3" Type="http://schemas.openxmlformats.org/officeDocument/2006/relationships/hyperlink" Target="http://en.wikipedia.org/wiki/Fortification" TargetMode="External"/><Relationship Id="rId7" Type="http://schemas.openxmlformats.org/officeDocument/2006/relationships/hyperlink" Target="http://en.wikipedia.org/wiki/Qin_Shi_Huang" TargetMode="External"/><Relationship Id="rId12" Type="http://schemas.openxmlformats.org/officeDocument/2006/relationships/hyperlink" Target="http://en.wikipedia.org/wiki/Inner_Mongolia"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n.wikipedia.org/wiki/Emperor_of_China" TargetMode="External"/><Relationship Id="rId11" Type="http://schemas.openxmlformats.org/officeDocument/2006/relationships/hyperlink" Target="http://en.wikipedia.org/wiki/Lop_Lake" TargetMode="External"/><Relationship Id="rId5" Type="http://schemas.openxmlformats.org/officeDocument/2006/relationships/hyperlink" Target="http://en.wikipedia.org/wiki/China" TargetMode="External"/><Relationship Id="rId10" Type="http://schemas.openxmlformats.org/officeDocument/2006/relationships/hyperlink" Target="http://en.wikipedia.org/wiki/Shanhaiguan_District" TargetMode="External"/><Relationship Id="rId4" Type="http://schemas.openxmlformats.org/officeDocument/2006/relationships/hyperlink" Target="http://en.wikipedia.org/wiki/Rammed_earth" TargetMode="External"/><Relationship Id="rId9" Type="http://schemas.openxmlformats.org/officeDocument/2006/relationships/hyperlink" Target="http://en.wikipedia.org/wiki/Silk_Road"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slide" Target="slide9.xml"/><Relationship Id="rId2" Type="http://schemas.openxmlformats.org/officeDocument/2006/relationships/video" Target="file:///C:\Users\admin\Desktop\Guerreros%20inmortales.avi" TargetMode="External"/><Relationship Id="rId1" Type="http://schemas.openxmlformats.org/officeDocument/2006/relationships/video" Target="file:///C:\Users\admin\Desktop\Grandes%20construcciones%20del%20mundo%20antiguo%20%20%20La%20Gran%20Muralla%20China.avi"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file:///C:\Users\admin\Desktop\Grandes%20construcciones%20del%20mundo%20antiguo%20%20%20La%20Gran%20Muralla%20China.avi" TargetMode="External"/><Relationship Id="rId5" Type="http://schemas.openxmlformats.org/officeDocument/2006/relationships/slide" Target="slide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file:///C:\Users\admin\Desktop\Guerreros%20inmortales.avi" TargetMode="External"/><Relationship Id="rId5" Type="http://schemas.openxmlformats.org/officeDocument/2006/relationships/slide" Target="slide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11-terra-cotta-soldi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611560" y="0"/>
            <a:ext cx="7772400" cy="1470025"/>
          </a:xfrm>
        </p:spPr>
        <p:txBody>
          <a:bodyPr/>
          <a:lstStyle/>
          <a:p>
            <a:r>
              <a:rPr lang="es-CL" dirty="0" smtClean="0">
                <a:latin typeface="Bernard MT Condensed" pitchFamily="18" charset="0"/>
              </a:rPr>
              <a:t>Ejercito de Terracota y La Gran Muralla China</a:t>
            </a:r>
            <a:endParaRPr lang="es-CL" dirty="0">
              <a:latin typeface="Bernard MT Condensed" pitchFamily="18" charset="0"/>
            </a:endParaRPr>
          </a:p>
        </p:txBody>
      </p:sp>
      <p:sp>
        <p:nvSpPr>
          <p:cNvPr id="3" name="2 Subtítulo"/>
          <p:cNvSpPr>
            <a:spLocks noGrp="1"/>
          </p:cNvSpPr>
          <p:nvPr>
            <p:ph type="subTitle" idx="1"/>
          </p:nvPr>
        </p:nvSpPr>
        <p:spPr>
          <a:xfrm>
            <a:off x="0" y="2492896"/>
            <a:ext cx="7092280" cy="4365104"/>
          </a:xfrm>
        </p:spPr>
        <p:txBody>
          <a:bodyPr>
            <a:normAutofit/>
          </a:bodyPr>
          <a:lstStyle/>
          <a:p>
            <a:pPr algn="l"/>
            <a:r>
              <a:rPr lang="es-CL" sz="4400" dirty="0" smtClean="0">
                <a:solidFill>
                  <a:schemeClr val="bg1"/>
                </a:solidFill>
                <a:latin typeface="Bernard MT Condensed" pitchFamily="18" charset="0"/>
              </a:rPr>
              <a:t>Integrante: Felipe Fernández </a:t>
            </a:r>
          </a:p>
          <a:p>
            <a:pPr algn="l"/>
            <a:r>
              <a:rPr lang="es-CL" sz="4400" dirty="0" smtClean="0">
                <a:solidFill>
                  <a:schemeClr val="bg1"/>
                </a:solidFill>
                <a:latin typeface="Bernard MT Condensed" pitchFamily="18" charset="0"/>
              </a:rPr>
              <a:t>Curso:7-b </a:t>
            </a:r>
          </a:p>
          <a:p>
            <a:pPr algn="l"/>
            <a:r>
              <a:rPr lang="es-CL" sz="4400" dirty="0" smtClean="0">
                <a:solidFill>
                  <a:schemeClr val="bg1"/>
                </a:solidFill>
                <a:latin typeface="Bernard MT Condensed" pitchFamily="18" charset="0"/>
              </a:rPr>
              <a:t>Asignatura: Historia y Geografía</a:t>
            </a:r>
          </a:p>
          <a:p>
            <a:pPr algn="l"/>
            <a:r>
              <a:rPr lang="es-CL" sz="4400" dirty="0" smtClean="0">
                <a:solidFill>
                  <a:schemeClr val="bg1"/>
                </a:solidFill>
                <a:latin typeface="Bernard MT Condensed" pitchFamily="18" charset="0"/>
              </a:rPr>
              <a:t>  </a:t>
            </a:r>
          </a:p>
          <a:p>
            <a:pPr algn="l"/>
            <a:endParaRPr lang="es-CL" sz="4400" dirty="0">
              <a:solidFill>
                <a:schemeClr val="tx1">
                  <a:lumMod val="95000"/>
                  <a:lumOff val="5000"/>
                </a:schemeClr>
              </a:solidFill>
              <a:latin typeface="Bernard MT Condensed" pitchFamily="18" charset="0"/>
            </a:endParaRPr>
          </a:p>
        </p:txBody>
      </p:sp>
      <p:sp>
        <p:nvSpPr>
          <p:cNvPr id="5" name="4 CuadroTexto"/>
          <p:cNvSpPr txBox="1"/>
          <p:nvPr/>
        </p:nvSpPr>
        <p:spPr>
          <a:xfrm>
            <a:off x="6156176" y="6334780"/>
            <a:ext cx="2987824" cy="523220"/>
          </a:xfrm>
          <a:prstGeom prst="rect">
            <a:avLst/>
          </a:prstGeom>
          <a:noFill/>
        </p:spPr>
        <p:txBody>
          <a:bodyPr wrap="square" rtlCol="0">
            <a:spAutoFit/>
          </a:bodyPr>
          <a:lstStyle/>
          <a:p>
            <a:r>
              <a:rPr lang="es-CL" sz="2800" dirty="0" err="1" smtClean="0">
                <a:solidFill>
                  <a:schemeClr val="tx1">
                    <a:lumMod val="95000"/>
                    <a:lumOff val="5000"/>
                  </a:schemeClr>
                </a:solidFill>
                <a:latin typeface="Jangly walk" pitchFamily="2" charset="0"/>
              </a:rPr>
              <a:t>Bod.Producciones</a:t>
            </a:r>
            <a:endParaRPr lang="es-CL" sz="2800" dirty="0">
              <a:solidFill>
                <a:schemeClr val="tx1">
                  <a:lumMod val="95000"/>
                  <a:lumOff val="5000"/>
                </a:schemeClr>
              </a:solidFill>
              <a:latin typeface="Jangly walk" pitchFamily="2" charset="0"/>
            </a:endParaRPr>
          </a:p>
        </p:txBody>
      </p:sp>
      <p:sp>
        <p:nvSpPr>
          <p:cNvPr id="6" name="5 Botón de acción: Personalizar">
            <a:hlinkClick r:id="" action="ppaction://hlinkshowjump?jump=nextslide" highlightClick="1"/>
          </p:cNvPr>
          <p:cNvSpPr/>
          <p:nvPr/>
        </p:nvSpPr>
        <p:spPr>
          <a:xfrm>
            <a:off x="7020272" y="4869160"/>
            <a:ext cx="1656184" cy="1296144"/>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rPr>
              <a:t>Siguiente</a:t>
            </a:r>
            <a:endParaRPr lang="es-CL"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gran_muralla_china-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1 Título"/>
          <p:cNvSpPr>
            <a:spLocks noGrp="1"/>
          </p:cNvSpPr>
          <p:nvPr>
            <p:ph type="title"/>
          </p:nvPr>
        </p:nvSpPr>
        <p:spPr>
          <a:xfrm>
            <a:off x="0" y="0"/>
            <a:ext cx="3203848" cy="1143000"/>
          </a:xfrm>
        </p:spPr>
        <p:txBody>
          <a:bodyPr>
            <a:noAutofit/>
          </a:bodyPr>
          <a:lstStyle/>
          <a:p>
            <a:r>
              <a:rPr lang="es-CL" sz="7200" dirty="0" smtClean="0">
                <a:latin typeface="Resident Evil" pitchFamily="34" charset="0"/>
              </a:rPr>
              <a:t>Imágenes </a:t>
            </a:r>
            <a:endParaRPr lang="es-CL" sz="7200" dirty="0">
              <a:latin typeface="Resident Evil" pitchFamily="34" charset="0"/>
            </a:endParaRPr>
          </a:p>
        </p:txBody>
      </p:sp>
      <p:sp>
        <p:nvSpPr>
          <p:cNvPr id="3" name="2 Marcador de contenido"/>
          <p:cNvSpPr>
            <a:spLocks noGrp="1"/>
          </p:cNvSpPr>
          <p:nvPr>
            <p:ph idx="1"/>
          </p:nvPr>
        </p:nvSpPr>
        <p:spPr>
          <a:xfrm>
            <a:off x="457200" y="1600201"/>
            <a:ext cx="2530624" cy="604664"/>
          </a:xfrm>
        </p:spPr>
        <p:txBody>
          <a:bodyPr>
            <a:noAutofit/>
          </a:bodyPr>
          <a:lstStyle/>
          <a:p>
            <a:pPr>
              <a:buNone/>
            </a:pPr>
            <a:endParaRPr lang="es-CL" sz="4800" dirty="0">
              <a:latin typeface="Resident Evil" pitchFamily="34" charset="0"/>
            </a:endParaRPr>
          </a:p>
        </p:txBody>
      </p:sp>
      <p:pic>
        <p:nvPicPr>
          <p:cNvPr id="5" name="4 Imagen" descr="11-terra-cotta-soldiers.jpg"/>
          <p:cNvPicPr>
            <a:picLocks noChangeAspect="1"/>
          </p:cNvPicPr>
          <p:nvPr/>
        </p:nvPicPr>
        <p:blipFill>
          <a:blip r:embed="rId3" cstate="print"/>
          <a:stretch>
            <a:fillRect/>
          </a:stretch>
        </p:blipFill>
        <p:spPr>
          <a:xfrm>
            <a:off x="6744749" y="1700808"/>
            <a:ext cx="2399251" cy="1943454"/>
          </a:xfrm>
          <a:prstGeom prst="rect">
            <a:avLst/>
          </a:prstGeom>
        </p:spPr>
      </p:pic>
      <p:pic>
        <p:nvPicPr>
          <p:cNvPr id="6" name="5 Imagen" descr="chine046.jpg"/>
          <p:cNvPicPr>
            <a:picLocks noChangeAspect="1"/>
          </p:cNvPicPr>
          <p:nvPr/>
        </p:nvPicPr>
        <p:blipFill>
          <a:blip r:embed="rId4" cstate="print"/>
          <a:stretch>
            <a:fillRect/>
          </a:stretch>
        </p:blipFill>
        <p:spPr>
          <a:xfrm>
            <a:off x="6125337" y="0"/>
            <a:ext cx="3018663" cy="1700808"/>
          </a:xfrm>
          <a:prstGeom prst="rect">
            <a:avLst/>
          </a:prstGeom>
        </p:spPr>
      </p:pic>
      <p:pic>
        <p:nvPicPr>
          <p:cNvPr id="7" name="6 Imagen" descr="ejercito de terracota 2.jpg"/>
          <p:cNvPicPr>
            <a:picLocks noChangeAspect="1"/>
          </p:cNvPicPr>
          <p:nvPr/>
        </p:nvPicPr>
        <p:blipFill>
          <a:blip r:embed="rId5" cstate="print"/>
          <a:stretch>
            <a:fillRect/>
          </a:stretch>
        </p:blipFill>
        <p:spPr>
          <a:xfrm>
            <a:off x="3059832" y="0"/>
            <a:ext cx="3096344" cy="1692523"/>
          </a:xfrm>
          <a:prstGeom prst="rect">
            <a:avLst/>
          </a:prstGeom>
        </p:spPr>
      </p:pic>
      <p:pic>
        <p:nvPicPr>
          <p:cNvPr id="8" name="7 Imagen" descr="ejercito de terracota.jpg"/>
          <p:cNvPicPr>
            <a:picLocks noChangeAspect="1"/>
          </p:cNvPicPr>
          <p:nvPr/>
        </p:nvPicPr>
        <p:blipFill>
          <a:blip r:embed="rId6" cstate="print"/>
          <a:stretch>
            <a:fillRect/>
          </a:stretch>
        </p:blipFill>
        <p:spPr>
          <a:xfrm>
            <a:off x="0" y="0"/>
            <a:ext cx="3419872" cy="6858000"/>
          </a:xfrm>
          <a:prstGeom prst="rect">
            <a:avLst/>
          </a:prstGeom>
        </p:spPr>
      </p:pic>
      <p:pic>
        <p:nvPicPr>
          <p:cNvPr id="11" name="10 Imagen" descr="TERRACOTA-3.jpg"/>
          <p:cNvPicPr>
            <a:picLocks noChangeAspect="1"/>
          </p:cNvPicPr>
          <p:nvPr/>
        </p:nvPicPr>
        <p:blipFill>
          <a:blip r:embed="rId7" cstate="print"/>
          <a:stretch>
            <a:fillRect/>
          </a:stretch>
        </p:blipFill>
        <p:spPr>
          <a:xfrm>
            <a:off x="3419872" y="3645024"/>
            <a:ext cx="3096344" cy="1988840"/>
          </a:xfrm>
          <a:prstGeom prst="rect">
            <a:avLst/>
          </a:prstGeom>
        </p:spPr>
      </p:pic>
      <p:pic>
        <p:nvPicPr>
          <p:cNvPr id="12" name="11 Imagen" descr="TERRACOTA-5.jpg"/>
          <p:cNvPicPr>
            <a:picLocks noChangeAspect="1"/>
          </p:cNvPicPr>
          <p:nvPr/>
        </p:nvPicPr>
        <p:blipFill>
          <a:blip r:embed="rId8" cstate="print"/>
          <a:stretch>
            <a:fillRect/>
          </a:stretch>
        </p:blipFill>
        <p:spPr>
          <a:xfrm>
            <a:off x="6440919" y="3645024"/>
            <a:ext cx="2703081" cy="2060848"/>
          </a:xfrm>
          <a:prstGeom prst="rect">
            <a:avLst/>
          </a:prstGeom>
        </p:spPr>
      </p:pic>
      <p:pic>
        <p:nvPicPr>
          <p:cNvPr id="13" name="12 Imagen" descr="terracotta-warriors.jpg"/>
          <p:cNvPicPr>
            <a:picLocks noChangeAspect="1"/>
          </p:cNvPicPr>
          <p:nvPr/>
        </p:nvPicPr>
        <p:blipFill>
          <a:blip r:embed="rId9" cstate="print"/>
          <a:stretch>
            <a:fillRect/>
          </a:stretch>
        </p:blipFill>
        <p:spPr>
          <a:xfrm>
            <a:off x="3419872" y="1628800"/>
            <a:ext cx="3491880" cy="2070230"/>
          </a:xfrm>
          <a:prstGeom prst="rect">
            <a:avLst/>
          </a:prstGeom>
        </p:spPr>
      </p:pic>
      <p:sp>
        <p:nvSpPr>
          <p:cNvPr id="14" name="13 Proceso">
            <a:hlinkClick r:id="rId10" action="ppaction://hlinksldjump"/>
          </p:cNvPr>
          <p:cNvSpPr/>
          <p:nvPr/>
        </p:nvSpPr>
        <p:spPr>
          <a:xfrm>
            <a:off x="4716016" y="5805264"/>
            <a:ext cx="3600400" cy="79208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hlinkClick r:id="rId10" action="ppaction://hlinksldjump"/>
              </a:rPr>
              <a:t>S</a:t>
            </a:r>
            <a:r>
              <a:rPr lang="es-CL"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hlinkClick r:id="rId10" action="ppaction://hlinksldjump"/>
              </a:rPr>
              <a:t>iguiente</a:t>
            </a:r>
            <a:endParaRPr lang="es-CL"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3 Imagen" descr="muralla-china-ji.jpg"/>
          <p:cNvPicPr>
            <a:picLocks noChangeAspect="1"/>
          </p:cNvPicPr>
          <p:nvPr/>
        </p:nvPicPr>
        <p:blipFill>
          <a:blip r:embed="rId2" cstate="print"/>
          <a:stretch>
            <a:fillRect/>
          </a:stretch>
        </p:blipFill>
        <p:spPr>
          <a:xfrm>
            <a:off x="0" y="0"/>
            <a:ext cx="4860032" cy="6858000"/>
          </a:xfrm>
          <a:prstGeom prst="rect">
            <a:avLst/>
          </a:prstGeom>
        </p:spPr>
      </p:pic>
      <p:pic>
        <p:nvPicPr>
          <p:cNvPr id="5" name="4 Imagen" descr="gran_muralla_china-2.jpg"/>
          <p:cNvPicPr>
            <a:picLocks noChangeAspect="1"/>
          </p:cNvPicPr>
          <p:nvPr/>
        </p:nvPicPr>
        <p:blipFill>
          <a:blip r:embed="rId3" cstate="print"/>
          <a:stretch>
            <a:fillRect/>
          </a:stretch>
        </p:blipFill>
        <p:spPr>
          <a:xfrm>
            <a:off x="4860033" y="0"/>
            <a:ext cx="4283968" cy="6858000"/>
          </a:xfrm>
          <a:prstGeom prst="rect">
            <a:avLst/>
          </a:prstGeom>
        </p:spPr>
      </p:pic>
      <p:sp>
        <p:nvSpPr>
          <p:cNvPr id="6" name="5 Proceso">
            <a:hlinkClick r:id="rId4" action="ppaction://hlinksldjump"/>
          </p:cNvPr>
          <p:cNvSpPr/>
          <p:nvPr/>
        </p:nvSpPr>
        <p:spPr>
          <a:xfrm>
            <a:off x="5508104" y="5733256"/>
            <a:ext cx="2952328" cy="79208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sldjump"/>
              </a:rPr>
              <a:t>Volver al Men</a:t>
            </a:r>
            <a:r>
              <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sldjump"/>
              </a:rPr>
              <a:t>ú</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muralla-china-ji.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1 Título"/>
          <p:cNvSpPr>
            <a:spLocks noGrp="1"/>
          </p:cNvSpPr>
          <p:nvPr>
            <p:ph type="title"/>
          </p:nvPr>
        </p:nvSpPr>
        <p:spPr/>
        <p:txBody>
          <a:bodyPr>
            <a:normAutofit/>
          </a:bodyPr>
          <a:lstStyle/>
          <a:p>
            <a:r>
              <a:rPr lang="es-CL" dirty="0" smtClean="0">
                <a:solidFill>
                  <a:schemeClr val="bg1"/>
                </a:solidFill>
                <a:latin typeface="Resident Evil" pitchFamily="34" charset="0"/>
              </a:rPr>
              <a:t>…Selecciona… </a:t>
            </a:r>
            <a:endParaRPr lang="es-CL" dirty="0">
              <a:solidFill>
                <a:schemeClr val="bg1"/>
              </a:solidFill>
              <a:latin typeface="Resident Evil" pitchFamily="34" charset="0"/>
            </a:endParaRPr>
          </a:p>
        </p:txBody>
      </p:sp>
      <p:sp>
        <p:nvSpPr>
          <p:cNvPr id="3" name="2 Marcador de contenido"/>
          <p:cNvSpPr>
            <a:spLocks noGrp="1"/>
          </p:cNvSpPr>
          <p:nvPr>
            <p:ph idx="1"/>
          </p:nvPr>
        </p:nvSpPr>
        <p:spPr>
          <a:xfrm>
            <a:off x="467544" y="1052737"/>
            <a:ext cx="8219256" cy="576064"/>
          </a:xfrm>
        </p:spPr>
        <p:txBody>
          <a:bodyPr>
            <a:normAutofit lnSpcReduction="10000"/>
          </a:bodyPr>
          <a:lstStyle/>
          <a:p>
            <a:pPr>
              <a:buNone/>
            </a:pPr>
            <a:r>
              <a:rPr lang="es-CL" dirty="0" smtClean="0">
                <a:solidFill>
                  <a:schemeClr val="bg1"/>
                </a:solidFill>
                <a:latin typeface="Bernard MT Condensed" pitchFamily="18" charset="0"/>
              </a:rPr>
              <a:t>Selecciona </a:t>
            </a:r>
            <a:r>
              <a:rPr lang="es-CL" dirty="0">
                <a:solidFill>
                  <a:schemeClr val="bg1"/>
                </a:solidFill>
                <a:latin typeface="Bernard MT Condensed" pitchFamily="18" charset="0"/>
              </a:rPr>
              <a:t>l</a:t>
            </a:r>
            <a:r>
              <a:rPr lang="es-CL" dirty="0" smtClean="0">
                <a:solidFill>
                  <a:schemeClr val="bg1"/>
                </a:solidFill>
                <a:latin typeface="Bernard MT Condensed" pitchFamily="18" charset="0"/>
              </a:rPr>
              <a:t>a Diapositiva en la cual quieres entrar</a:t>
            </a:r>
            <a:endParaRPr lang="es-CL" dirty="0">
              <a:solidFill>
                <a:schemeClr val="bg1"/>
              </a:solidFill>
              <a:latin typeface="Bernard MT Condensed" pitchFamily="18" charset="0"/>
            </a:endParaRPr>
          </a:p>
        </p:txBody>
      </p:sp>
      <p:sp>
        <p:nvSpPr>
          <p:cNvPr id="6" name="5 Proceso">
            <a:hlinkClick r:id="rId3" action="ppaction://hlinksldjump"/>
          </p:cNvPr>
          <p:cNvSpPr/>
          <p:nvPr/>
        </p:nvSpPr>
        <p:spPr>
          <a:xfrm>
            <a:off x="6407696" y="2564904"/>
            <a:ext cx="2736304" cy="43204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CL" sz="4000" b="1" dirty="0" smtClean="0">
                <a:ln/>
                <a:solidFill>
                  <a:schemeClr val="accent5">
                    <a:tint val="50000"/>
                    <a:satMod val="180000"/>
                  </a:schemeClr>
                </a:solidFill>
                <a:latin typeface="Franklin Gothic Medium Cond" pitchFamily="34" charset="0"/>
                <a:hlinkClick r:id="rId3" action="ppaction://hlinksldjump"/>
              </a:rPr>
              <a:t>Imágenes</a:t>
            </a:r>
            <a:r>
              <a:rPr lang="es-CL" b="1" dirty="0" smtClean="0">
                <a:ln/>
                <a:solidFill>
                  <a:schemeClr val="accent5">
                    <a:tint val="50000"/>
                    <a:satMod val="180000"/>
                  </a:schemeClr>
                </a:solidFill>
              </a:rPr>
              <a:t> </a:t>
            </a:r>
            <a:endParaRPr lang="es-CL" b="1" dirty="0">
              <a:ln/>
              <a:solidFill>
                <a:schemeClr val="accent5">
                  <a:tint val="50000"/>
                  <a:satMod val="180000"/>
                </a:schemeClr>
              </a:solidFill>
            </a:endParaRPr>
          </a:p>
        </p:txBody>
      </p:sp>
      <p:sp>
        <p:nvSpPr>
          <p:cNvPr id="7" name="6 Proceso">
            <a:hlinkClick r:id="rId4" action="ppaction://hlinksldjump"/>
          </p:cNvPr>
          <p:cNvSpPr/>
          <p:nvPr/>
        </p:nvSpPr>
        <p:spPr>
          <a:xfrm>
            <a:off x="-36512" y="4509120"/>
            <a:ext cx="2736304" cy="43204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CL" sz="4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Franklin Gothic Medium Cond" pitchFamily="34" charset="0"/>
                <a:hlinkClick r:id="rId4" action="ppaction://hlinksldjump"/>
              </a:rPr>
              <a:t>Videos</a:t>
            </a:r>
            <a:endParaRPr lang="es-CL"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Franklin Gothic Medium Cond" pitchFamily="34" charset="0"/>
            </a:endParaRPr>
          </a:p>
        </p:txBody>
      </p:sp>
      <p:sp>
        <p:nvSpPr>
          <p:cNvPr id="9" name="8 Proceso">
            <a:hlinkClick r:id="rId5" action="ppaction://hlinksldjump"/>
          </p:cNvPr>
          <p:cNvSpPr/>
          <p:nvPr/>
        </p:nvSpPr>
        <p:spPr>
          <a:xfrm>
            <a:off x="2699792" y="4077072"/>
            <a:ext cx="2736304" cy="43204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s-CL"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ranklin Gothic Medium Cond" pitchFamily="34" charset="0"/>
                <a:hlinkClick r:id="rId5" action="ppaction://hlinksldjump"/>
              </a:rPr>
              <a:t>La Gran Muralla China</a:t>
            </a:r>
            <a:endParaRPr lang="es-CL"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Franklin Gothic Medium Cond" pitchFamily="34" charset="0"/>
            </a:endParaRPr>
          </a:p>
        </p:txBody>
      </p:sp>
      <p:sp>
        <p:nvSpPr>
          <p:cNvPr id="10" name="9 Proceso">
            <a:hlinkClick r:id="rId6" action="ppaction://hlinksldjump"/>
          </p:cNvPr>
          <p:cNvSpPr/>
          <p:nvPr/>
        </p:nvSpPr>
        <p:spPr>
          <a:xfrm>
            <a:off x="3635896" y="2996952"/>
            <a:ext cx="2736304" cy="432048"/>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Medium Cond" pitchFamily="34" charset="0"/>
                <a:hlinkClick r:id="rId6" action="ppaction://hlinksldjump"/>
              </a:rPr>
              <a:t>Ejercito de Terracota </a:t>
            </a:r>
            <a:endParaRPr lang="es-CL"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Medium Con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11-terra-cotta-soldi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Autofit/>
          </a:bodyPr>
          <a:lstStyle/>
          <a:p>
            <a:r>
              <a:rPr lang="es-CL" sz="7200" dirty="0" smtClean="0">
                <a:latin typeface="Resident Evil" pitchFamily="34" charset="0"/>
              </a:rPr>
              <a:t>Ejercito de Terracota</a:t>
            </a:r>
            <a:endParaRPr lang="es-CL" sz="7200" dirty="0">
              <a:latin typeface="Resident Evil" pitchFamily="34" charset="0"/>
            </a:endParaRPr>
          </a:p>
        </p:txBody>
      </p:sp>
      <p:sp>
        <p:nvSpPr>
          <p:cNvPr id="6" name="5 Marcador de contenido"/>
          <p:cNvSpPr>
            <a:spLocks noGrp="1"/>
          </p:cNvSpPr>
          <p:nvPr>
            <p:ph idx="1"/>
          </p:nvPr>
        </p:nvSpPr>
        <p:spPr/>
        <p:txBody>
          <a:bodyPr>
            <a:normAutofit fontScale="70000" lnSpcReduction="20000"/>
          </a:bodyPr>
          <a:lstStyle/>
          <a:p>
            <a:r>
              <a:rPr lang="es-CL" sz="3400" b="1" dirty="0">
                <a:solidFill>
                  <a:schemeClr val="bg1"/>
                </a:solidFill>
                <a:latin typeface="Franklin Gothic Medium Cond" pitchFamily="34" charset="0"/>
              </a:rPr>
              <a:t>El Ejército de </a:t>
            </a:r>
            <a:r>
              <a:rPr lang="es-CL" sz="3400" b="1" dirty="0" smtClean="0">
                <a:solidFill>
                  <a:schemeClr val="bg1"/>
                </a:solidFill>
                <a:latin typeface="Franklin Gothic Medium Cond" pitchFamily="34" charset="0"/>
              </a:rPr>
              <a:t>terracota : </a:t>
            </a:r>
            <a:r>
              <a:rPr lang="es-CL" sz="3400" dirty="0" smtClean="0">
                <a:solidFill>
                  <a:schemeClr val="bg1"/>
                </a:solidFill>
                <a:latin typeface="Franklin Gothic Medium Cond" pitchFamily="34" charset="0"/>
              </a:rPr>
              <a:t>El </a:t>
            </a:r>
            <a:r>
              <a:rPr lang="es-CL" sz="3400" dirty="0">
                <a:solidFill>
                  <a:schemeClr val="bg1"/>
                </a:solidFill>
                <a:latin typeface="Franklin Gothic Medium Cond" pitchFamily="34" charset="0"/>
              </a:rPr>
              <a:t>Ejército de terracota fue descubierto en 1974 cerca de Xi’an, durante unos trabajos de irrigación. Formaba parte del mausoleo del Emperador </a:t>
            </a:r>
            <a:r>
              <a:rPr lang="es-CL" sz="3400" dirty="0" err="1">
                <a:solidFill>
                  <a:schemeClr val="bg1"/>
                </a:solidFill>
                <a:latin typeface="Franklin Gothic Medium Cond" pitchFamily="34" charset="0"/>
              </a:rPr>
              <a:t>Qin</a:t>
            </a:r>
            <a:r>
              <a:rPr lang="es-CL" sz="3400" dirty="0">
                <a:solidFill>
                  <a:schemeClr val="bg1"/>
                </a:solidFill>
                <a:latin typeface="Franklin Gothic Medium Cond" pitchFamily="34" charset="0"/>
              </a:rPr>
              <a:t> </a:t>
            </a:r>
            <a:r>
              <a:rPr lang="es-CL" sz="3400" dirty="0" err="1">
                <a:solidFill>
                  <a:schemeClr val="bg1"/>
                </a:solidFill>
                <a:latin typeface="Franklin Gothic Medium Cond" pitchFamily="34" charset="0"/>
              </a:rPr>
              <a:t>Shi</a:t>
            </a:r>
            <a:r>
              <a:rPr lang="es-CL" sz="3400" dirty="0">
                <a:solidFill>
                  <a:schemeClr val="bg1"/>
                </a:solidFill>
                <a:latin typeface="Franklin Gothic Medium Cond" pitchFamily="34" charset="0"/>
              </a:rPr>
              <a:t> </a:t>
            </a:r>
            <a:r>
              <a:rPr lang="es-CL" sz="3400" dirty="0" err="1">
                <a:solidFill>
                  <a:schemeClr val="bg1"/>
                </a:solidFill>
                <a:latin typeface="Franklin Gothic Medium Cond" pitchFamily="34" charset="0"/>
              </a:rPr>
              <a:t>Huang</a:t>
            </a:r>
            <a:r>
              <a:rPr lang="es-CL" sz="3400" dirty="0">
                <a:solidFill>
                  <a:schemeClr val="bg1"/>
                </a:solidFill>
                <a:latin typeface="Franklin Gothic Medium Cond" pitchFamily="34" charset="0"/>
              </a:rPr>
              <a:t>, y consistía en más de 7.000 figuras de guerreros de terracota en tamaño real, caballos y hasta carros de guerra, hechos de una mezcla de arcilla y tierra.</a:t>
            </a:r>
          </a:p>
          <a:p>
            <a:r>
              <a:rPr lang="es-CL" sz="3400" dirty="0">
                <a:solidFill>
                  <a:schemeClr val="bg1"/>
                </a:solidFill>
                <a:latin typeface="Franklin Gothic Medium Cond" pitchFamily="34" charset="0"/>
              </a:rPr>
              <a:t>Los chinos creen en la vida después de la muerte y, este ejército, fue creado para el Emperador </a:t>
            </a:r>
            <a:r>
              <a:rPr lang="es-CL" sz="3400" dirty="0" err="1">
                <a:solidFill>
                  <a:schemeClr val="bg1"/>
                </a:solidFill>
                <a:latin typeface="Franklin Gothic Medium Cond" pitchFamily="34" charset="0"/>
              </a:rPr>
              <a:t>Qin</a:t>
            </a:r>
            <a:r>
              <a:rPr lang="es-CL" sz="3400" dirty="0">
                <a:solidFill>
                  <a:schemeClr val="bg1"/>
                </a:solidFill>
                <a:latin typeface="Franklin Gothic Medium Cond" pitchFamily="34" charset="0"/>
              </a:rPr>
              <a:t> después de su deceso. Cuando fue descubierto, el ejército estaba dispuesto en una formación completa de batalla, e incluía infantería parada, arqueros arrodillados y aurigas con caballos. Las figuras estaban hechas meticulosamente, y tenían diferentes rasgos, expresiones faciales y peinados. Los oficiales se distinguían por sus uniformes.</a:t>
            </a:r>
          </a:p>
          <a:p>
            <a:r>
              <a:rPr lang="es-CL" sz="3400" dirty="0">
                <a:solidFill>
                  <a:schemeClr val="bg1"/>
                </a:solidFill>
                <a:latin typeface="Franklin Gothic Medium Cond" pitchFamily="34" charset="0"/>
              </a:rPr>
              <a:t>El Ejército de terracota ya restaurado, se puede ver en el Primer Museo del Ejército de Terracota del Emperador </a:t>
            </a:r>
            <a:r>
              <a:rPr lang="es-CL" sz="3400" dirty="0" err="1">
                <a:solidFill>
                  <a:schemeClr val="bg1"/>
                </a:solidFill>
                <a:latin typeface="Franklin Gothic Medium Cond" pitchFamily="34" charset="0"/>
              </a:rPr>
              <a:t>Qin</a:t>
            </a:r>
            <a:r>
              <a:rPr lang="es-CL" sz="3400" dirty="0">
                <a:solidFill>
                  <a:schemeClr val="bg1"/>
                </a:solidFill>
                <a:latin typeface="Franklin Gothic Medium Cond" pitchFamily="34" charset="0"/>
              </a:rPr>
              <a:t> de Xi’an.</a:t>
            </a:r>
          </a:p>
          <a:p>
            <a:pPr>
              <a:buNone/>
            </a:pPr>
            <a:endParaRPr lang="es-CL" dirty="0"/>
          </a:p>
        </p:txBody>
      </p:sp>
      <p:sp>
        <p:nvSpPr>
          <p:cNvPr id="7" name="6 Rectángulo">
            <a:hlinkClick r:id="rId3" action="ppaction://hlinksldjump"/>
          </p:cNvPr>
          <p:cNvSpPr/>
          <p:nvPr/>
        </p:nvSpPr>
        <p:spPr>
          <a:xfrm>
            <a:off x="6660232" y="6093296"/>
            <a:ext cx="2160240"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hlinkClick r:id="rId3" action="ppaction://hlinksldjump"/>
              </a:rPr>
              <a:t>Siguiente</a:t>
            </a:r>
            <a:endParaRPr lang="es-C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esident Evi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TERRACOTA-5.jpg"/>
          <p:cNvPicPr>
            <a:picLocks noChangeAspect="1" noChangeArrowheads="1"/>
          </p:cNvPicPr>
          <p:nvPr/>
        </p:nvPicPr>
        <p:blipFill>
          <a:blip r:embed="rId2" cstate="print"/>
          <a:srcRect/>
          <a:stretch>
            <a:fillRect/>
          </a:stretch>
        </p:blipFill>
        <p:spPr bwMode="auto">
          <a:xfrm>
            <a:off x="0" y="0"/>
            <a:ext cx="9144000" cy="6872158"/>
          </a:xfrm>
          <a:prstGeom prst="rect">
            <a:avLst/>
          </a:prstGeom>
          <a:noFill/>
        </p:spPr>
      </p:pic>
      <p:sp>
        <p:nvSpPr>
          <p:cNvPr id="2" name="1 Título"/>
          <p:cNvSpPr>
            <a:spLocks noGrp="1"/>
          </p:cNvSpPr>
          <p:nvPr>
            <p:ph type="title"/>
          </p:nvPr>
        </p:nvSpPr>
        <p:spPr/>
        <p:txBody>
          <a:bodyPr>
            <a:noAutofit/>
          </a:bodyPr>
          <a:lstStyle/>
          <a:p>
            <a:r>
              <a:rPr lang="es-CL" sz="7200" dirty="0" smtClean="0">
                <a:solidFill>
                  <a:schemeClr val="bg1"/>
                </a:solidFill>
                <a:latin typeface="Resident Evil" pitchFamily="34" charset="0"/>
              </a:rPr>
              <a:t>Ejercito de Terracota</a:t>
            </a:r>
            <a:endParaRPr lang="es-CL" sz="7200" dirty="0">
              <a:solidFill>
                <a:schemeClr val="bg1"/>
              </a:solidFill>
              <a:latin typeface="Resident Evil" pitchFamily="34" charset="0"/>
            </a:endParaRPr>
          </a:p>
        </p:txBody>
      </p:sp>
      <p:sp>
        <p:nvSpPr>
          <p:cNvPr id="3" name="2 Marcador de contenido"/>
          <p:cNvSpPr>
            <a:spLocks noGrp="1"/>
          </p:cNvSpPr>
          <p:nvPr>
            <p:ph idx="1"/>
          </p:nvPr>
        </p:nvSpPr>
        <p:spPr/>
        <p:txBody>
          <a:bodyPr>
            <a:normAutofit fontScale="47500" lnSpcReduction="20000"/>
          </a:bodyPr>
          <a:lstStyle/>
          <a:p>
            <a:r>
              <a:rPr lang="es-CL" dirty="0">
                <a:solidFill>
                  <a:schemeClr val="bg1"/>
                </a:solidFill>
              </a:rPr>
              <a:t>Enterrando estas estatuas se creía que el Emperador seguiría teniendo tropas bajo su mando. El ejército de terracota fue enterrado en formación de batalla en tres fosos, un kilómetro y medio al este de la tumba del Emperador, que a su vez dista 33 km al este de Xi'an. Los tres fosos tienen entre 4 y 8 metros de profundidad. Han sido excavados y se ha construido un tinglado en las ruinas, llamado Museo del Ejército de Terracota</a:t>
            </a:r>
          </a:p>
          <a:p>
            <a:r>
              <a:rPr lang="es-CL" dirty="0">
                <a:solidFill>
                  <a:schemeClr val="bg1"/>
                </a:solidFill>
              </a:rPr>
              <a:t>El primer foso fue descubierto en 1974 de forma casual. En esa zona se había encontrado ya algunos restos a los que no se les había dado demasiada importancia hasta que la noticia del hallazgo del nuevo foso llegó a oídos de un arqueólogo que inició la excavación.</a:t>
            </a:r>
          </a:p>
          <a:p>
            <a:r>
              <a:rPr lang="es-CL" dirty="0">
                <a:solidFill>
                  <a:schemeClr val="bg1"/>
                </a:solidFill>
              </a:rPr>
              <a:t>El foso tiene una superficie de 200 metros por 60 y contiene más de 6.000 guerreros, algunos de ellos aún por desenterrar. Las figuras son a tamaño natural: miden 1,80 m. de altura y están equipados con armaduras fabricadas también con </a:t>
            </a:r>
            <a:r>
              <a:rPr lang="es-CL" dirty="0">
                <a:solidFill>
                  <a:schemeClr val="bg1"/>
                </a:solidFill>
                <a:hlinkClick r:id="rId3" tooltip="Terracota"/>
              </a:rPr>
              <a:t>terracota</a:t>
            </a:r>
            <a:r>
              <a:rPr lang="es-CL" dirty="0">
                <a:solidFill>
                  <a:schemeClr val="bg1"/>
                </a:solidFill>
              </a:rPr>
              <a:t>. La fosa se abrió al público en </a:t>
            </a:r>
            <a:r>
              <a:rPr lang="es-CL" dirty="0">
                <a:solidFill>
                  <a:schemeClr val="bg1"/>
                </a:solidFill>
                <a:hlinkClick r:id="rId4" tooltip="1979"/>
              </a:rPr>
              <a:t>1979</a:t>
            </a:r>
            <a:r>
              <a:rPr lang="es-CL" dirty="0">
                <a:solidFill>
                  <a:schemeClr val="bg1"/>
                </a:solidFill>
              </a:rPr>
              <a:t>.</a:t>
            </a:r>
          </a:p>
          <a:p>
            <a:r>
              <a:rPr lang="es-CL" dirty="0">
                <a:solidFill>
                  <a:schemeClr val="bg1"/>
                </a:solidFill>
              </a:rPr>
              <a:t>Cada una de estas figuras tiene rasgos y características diferentes: bigotes, peinados, jóvenes, viejos, rasgos de etnias diferentes. Las cabezas y las manos se moldeaban aparte y luego se añadían a los cuerpos. Los uniformes reflejan también los rangos militares a los que pertenecen. Cada soldado llevaba un arma: arcos, lanzas, espadas, etc. Tras la caída de la </a:t>
            </a:r>
            <a:r>
              <a:rPr lang="es-CL" dirty="0">
                <a:solidFill>
                  <a:schemeClr val="bg1"/>
                </a:solidFill>
                <a:hlinkClick r:id="rId5" tooltip="Dinastía Qin"/>
              </a:rPr>
              <a:t>dinastía </a:t>
            </a:r>
            <a:r>
              <a:rPr lang="es-CL" dirty="0" err="1">
                <a:solidFill>
                  <a:schemeClr val="bg1"/>
                </a:solidFill>
                <a:hlinkClick r:id="rId5" tooltip="Dinastía Qin"/>
              </a:rPr>
              <a:t>Qin</a:t>
            </a:r>
            <a:r>
              <a:rPr lang="es-CL" dirty="0">
                <a:solidFill>
                  <a:schemeClr val="bg1"/>
                </a:solidFill>
              </a:rPr>
              <a:t>, los campesinos saquearon la tumba y robaron estas armas. Las figuras son de colores vivos y brillantes, pero este color se pierde apenas a las cinco horas de exposición al aire, debido a la oxidación. Se está buscando una técnica que permita mantener los colores originales; por el momento, se ha pospuesto la excavación de nuevos guerreros.</a:t>
            </a:r>
          </a:p>
          <a:p>
            <a:r>
              <a:rPr lang="es-CL" dirty="0">
                <a:solidFill>
                  <a:schemeClr val="bg1"/>
                </a:solidFill>
              </a:rPr>
              <a:t>La segunda fosa abierta al público contiene 69 figuras y es conocida como “la fosa de los generales”. Se cree que representa al estado mayor del ejército. También son visibles las figuras de cuatro caballos. La última fosa contiene unos 1.000 guerreros, muchos de ellos sin restaurar.</a:t>
            </a:r>
          </a:p>
          <a:p>
            <a:endParaRPr lang="es-CL" dirty="0"/>
          </a:p>
        </p:txBody>
      </p:sp>
      <p:sp>
        <p:nvSpPr>
          <p:cNvPr id="5" name="4 Proceso">
            <a:hlinkClick r:id="rId6" action="ppaction://hlinksldjump"/>
          </p:cNvPr>
          <p:cNvSpPr/>
          <p:nvPr/>
        </p:nvSpPr>
        <p:spPr>
          <a:xfrm>
            <a:off x="5868144" y="6093296"/>
            <a:ext cx="2736304" cy="43204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Medium Cond" pitchFamily="34" charset="0"/>
                <a:hlinkClick r:id="rId6" action="ppaction://hlinksldjump"/>
              </a:rPr>
              <a:t>Volver al Menú </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Medium Con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muralla-china-ji.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2" name="1 Título"/>
          <p:cNvSpPr>
            <a:spLocks noGrp="1"/>
          </p:cNvSpPr>
          <p:nvPr>
            <p:ph type="title"/>
          </p:nvPr>
        </p:nvSpPr>
        <p:spPr/>
        <p:txBody>
          <a:bodyPr>
            <a:noAutofit/>
          </a:bodyPr>
          <a:lstStyle/>
          <a:p>
            <a:r>
              <a:rPr lang="es-CL" sz="7200" dirty="0" smtClean="0">
                <a:solidFill>
                  <a:schemeClr val="bg1"/>
                </a:solidFill>
                <a:latin typeface="Resident Evil" pitchFamily="34" charset="0"/>
              </a:rPr>
              <a:t>La Gran Muralla China</a:t>
            </a:r>
            <a:endParaRPr lang="es-CL" sz="7200" dirty="0">
              <a:solidFill>
                <a:schemeClr val="bg1"/>
              </a:solidFill>
              <a:latin typeface="Resident Evil" pitchFamily="34" charset="0"/>
            </a:endParaRPr>
          </a:p>
        </p:txBody>
      </p:sp>
      <p:sp>
        <p:nvSpPr>
          <p:cNvPr id="3" name="2 Marcador de contenido"/>
          <p:cNvSpPr>
            <a:spLocks noGrp="1"/>
          </p:cNvSpPr>
          <p:nvPr>
            <p:ph idx="1"/>
          </p:nvPr>
        </p:nvSpPr>
        <p:spPr/>
        <p:txBody>
          <a:bodyPr>
            <a:normAutofit fontScale="47500" lnSpcReduction="20000"/>
          </a:bodyPr>
          <a:lstStyle/>
          <a:p>
            <a:r>
              <a:rPr lang="es-CL" sz="3800" dirty="0">
                <a:solidFill>
                  <a:schemeClr val="bg1"/>
                </a:solidFill>
                <a:latin typeface="Franklin Gothic Medium Cond" pitchFamily="34" charset="0"/>
              </a:rPr>
              <a:t>La </a:t>
            </a:r>
            <a:r>
              <a:rPr lang="es-CL" sz="3800" b="1" dirty="0">
                <a:solidFill>
                  <a:schemeClr val="bg1"/>
                </a:solidFill>
                <a:latin typeface="Franklin Gothic Medium Cond" pitchFamily="34" charset="0"/>
              </a:rPr>
              <a:t>Gran Muralla China</a:t>
            </a:r>
            <a:r>
              <a:rPr lang="es-CL" sz="3800" dirty="0">
                <a:solidFill>
                  <a:schemeClr val="bg1"/>
                </a:solidFill>
                <a:latin typeface="Franklin Gothic Medium Cond" pitchFamily="34" charset="0"/>
              </a:rPr>
              <a:t> (</a:t>
            </a:r>
            <a:r>
              <a:rPr lang="es-CL" sz="3800" dirty="0">
                <a:solidFill>
                  <a:schemeClr val="bg1"/>
                </a:solidFill>
                <a:latin typeface="Franklin Gothic Medium Cond" pitchFamily="34" charset="0"/>
                <a:hlinkClick r:id="rId3" tooltip="Chino tradicional"/>
              </a:rPr>
              <a:t>chino tradicional</a:t>
            </a:r>
            <a:r>
              <a:rPr lang="es-CL" sz="3800" dirty="0">
                <a:solidFill>
                  <a:schemeClr val="bg1"/>
                </a:solidFill>
                <a:latin typeface="Franklin Gothic Medium Cond" pitchFamily="34" charset="0"/>
              </a:rPr>
              <a:t>: </a:t>
            </a:r>
            <a:r>
              <a:rPr lang="ja-JP" altLang="es-CL" sz="3800">
                <a:solidFill>
                  <a:schemeClr val="bg1"/>
                </a:solidFill>
                <a:latin typeface="Franklin Gothic Medium Cond" pitchFamily="34" charset="0"/>
              </a:rPr>
              <a:t>長城</a:t>
            </a:r>
            <a:r>
              <a:rPr lang="es-CL" altLang="ja-JP" sz="3800" dirty="0">
                <a:solidFill>
                  <a:schemeClr val="bg1"/>
                </a:solidFill>
                <a:latin typeface="Franklin Gothic Medium Cond" pitchFamily="34" charset="0"/>
              </a:rPr>
              <a:t>, </a:t>
            </a:r>
            <a:r>
              <a:rPr lang="es-CL" sz="3800" dirty="0">
                <a:solidFill>
                  <a:schemeClr val="bg1"/>
                </a:solidFill>
                <a:latin typeface="Franklin Gothic Medium Cond" pitchFamily="34" charset="0"/>
                <a:hlinkClick r:id="rId4" tooltip="Chino simplificado"/>
              </a:rPr>
              <a:t>chino simplificado</a:t>
            </a:r>
            <a:r>
              <a:rPr lang="es-CL" sz="3800" dirty="0">
                <a:solidFill>
                  <a:schemeClr val="bg1"/>
                </a:solidFill>
                <a:latin typeface="Franklin Gothic Medium Cond" pitchFamily="34" charset="0"/>
              </a:rPr>
              <a:t>: </a:t>
            </a:r>
            <a:r>
              <a:rPr lang="ja-JP" altLang="es-CL" sz="3800">
                <a:solidFill>
                  <a:schemeClr val="bg1"/>
                </a:solidFill>
                <a:latin typeface="Franklin Gothic Medium Cond" pitchFamily="34" charset="0"/>
              </a:rPr>
              <a:t>长城</a:t>
            </a:r>
            <a:r>
              <a:rPr lang="es-CL" altLang="ja-JP" sz="3800" dirty="0">
                <a:solidFill>
                  <a:schemeClr val="bg1"/>
                </a:solidFill>
                <a:latin typeface="Franklin Gothic Medium Cond" pitchFamily="34" charset="0"/>
              </a:rPr>
              <a:t>, </a:t>
            </a:r>
            <a:r>
              <a:rPr lang="es-CL" sz="3800" dirty="0" err="1">
                <a:solidFill>
                  <a:schemeClr val="bg1"/>
                </a:solidFill>
                <a:latin typeface="Franklin Gothic Medium Cond" pitchFamily="34" charset="0"/>
                <a:hlinkClick r:id="rId5" tooltip="Pinyin"/>
              </a:rPr>
              <a:t>pinyin</a:t>
            </a:r>
            <a:r>
              <a:rPr lang="es-CL" sz="3800" dirty="0">
                <a:solidFill>
                  <a:schemeClr val="bg1"/>
                </a:solidFill>
                <a:latin typeface="Franklin Gothic Medium Cond" pitchFamily="34" charset="0"/>
              </a:rPr>
              <a:t>: </a:t>
            </a:r>
            <a:r>
              <a:rPr lang="es-CL" sz="3800" dirty="0" err="1">
                <a:solidFill>
                  <a:schemeClr val="bg1"/>
                </a:solidFill>
                <a:latin typeface="Franklin Gothic Medium Cond" pitchFamily="34" charset="0"/>
              </a:rPr>
              <a:t>Cháng</a:t>
            </a:r>
            <a:r>
              <a:rPr lang="es-CL" sz="3800" dirty="0">
                <a:solidFill>
                  <a:schemeClr val="bg1"/>
                </a:solidFill>
                <a:latin typeface="Franklin Gothic Medium Cond" pitchFamily="34" charset="0"/>
              </a:rPr>
              <a:t> </a:t>
            </a:r>
            <a:r>
              <a:rPr lang="es-CL" sz="3800" dirty="0" err="1">
                <a:solidFill>
                  <a:schemeClr val="bg1"/>
                </a:solidFill>
                <a:latin typeface="Franklin Gothic Medium Cond" pitchFamily="34" charset="0"/>
              </a:rPr>
              <a:t>Chéng</a:t>
            </a:r>
            <a:r>
              <a:rPr lang="es-CL" sz="3800" dirty="0">
                <a:solidFill>
                  <a:schemeClr val="bg1"/>
                </a:solidFill>
                <a:latin typeface="Franklin Gothic Medium Cond" pitchFamily="34" charset="0"/>
              </a:rPr>
              <a:t>, "Larga fortaleza") o (chino simplificado: </a:t>
            </a:r>
            <a:r>
              <a:rPr lang="ja-JP" altLang="es-CL" sz="3800">
                <a:solidFill>
                  <a:schemeClr val="bg1"/>
                </a:solidFill>
                <a:latin typeface="Franklin Gothic Medium Cond" pitchFamily="34" charset="0"/>
              </a:rPr>
              <a:t>万里长城</a:t>
            </a:r>
            <a:r>
              <a:rPr lang="es-CL" altLang="ja-JP" sz="3800" dirty="0">
                <a:solidFill>
                  <a:schemeClr val="bg1"/>
                </a:solidFill>
                <a:latin typeface="Franklin Gothic Medium Cond" pitchFamily="34" charset="0"/>
              </a:rPr>
              <a:t>; </a:t>
            </a:r>
            <a:r>
              <a:rPr lang="es-CL" sz="3800" dirty="0">
                <a:solidFill>
                  <a:schemeClr val="bg1"/>
                </a:solidFill>
                <a:latin typeface="Franklin Gothic Medium Cond" pitchFamily="34" charset="0"/>
              </a:rPr>
              <a:t>chino tradicional: </a:t>
            </a:r>
            <a:r>
              <a:rPr lang="ja-JP" altLang="es-CL" sz="3800">
                <a:solidFill>
                  <a:schemeClr val="bg1"/>
                </a:solidFill>
                <a:latin typeface="Franklin Gothic Medium Cond" pitchFamily="34" charset="0"/>
              </a:rPr>
              <a:t>萬里長城</a:t>
            </a:r>
            <a:r>
              <a:rPr lang="es-CL" altLang="ja-JP" sz="3800" dirty="0">
                <a:solidFill>
                  <a:schemeClr val="bg1"/>
                </a:solidFill>
                <a:latin typeface="Franklin Gothic Medium Cond" pitchFamily="34" charset="0"/>
              </a:rPr>
              <a:t>; </a:t>
            </a:r>
            <a:r>
              <a:rPr lang="es-CL" sz="3800" dirty="0" err="1">
                <a:solidFill>
                  <a:schemeClr val="bg1"/>
                </a:solidFill>
                <a:latin typeface="Franklin Gothic Medium Cond" pitchFamily="34" charset="0"/>
              </a:rPr>
              <a:t>pinyin</a:t>
            </a:r>
            <a:r>
              <a:rPr lang="es-CL" sz="3800" dirty="0">
                <a:solidFill>
                  <a:schemeClr val="bg1"/>
                </a:solidFill>
                <a:latin typeface="Franklin Gothic Medium Cond" pitchFamily="34" charset="0"/>
              </a:rPr>
              <a:t>: </a:t>
            </a:r>
            <a:r>
              <a:rPr lang="es-CL" sz="3800" dirty="0" err="1">
                <a:solidFill>
                  <a:schemeClr val="bg1"/>
                </a:solidFill>
                <a:latin typeface="Franklin Gothic Medium Cond" pitchFamily="34" charset="0"/>
              </a:rPr>
              <a:t>Wànlǐ</a:t>
            </a:r>
            <a:r>
              <a:rPr lang="es-CL" sz="3800" dirty="0">
                <a:solidFill>
                  <a:schemeClr val="bg1"/>
                </a:solidFill>
                <a:latin typeface="Franklin Gothic Medium Cond" pitchFamily="34" charset="0"/>
              </a:rPr>
              <a:t> </a:t>
            </a:r>
            <a:r>
              <a:rPr lang="es-CL" sz="3800" dirty="0" err="1">
                <a:solidFill>
                  <a:schemeClr val="bg1"/>
                </a:solidFill>
                <a:latin typeface="Franklin Gothic Medium Cond" pitchFamily="34" charset="0"/>
              </a:rPr>
              <a:t>Chángchéng</a:t>
            </a:r>
            <a:r>
              <a:rPr lang="es-CL" sz="3800" dirty="0">
                <a:solidFill>
                  <a:schemeClr val="bg1"/>
                </a:solidFill>
                <a:latin typeface="Franklin Gothic Medium Cond" pitchFamily="34" charset="0"/>
              </a:rPr>
              <a:t>; literal "la larga muralla de 10.000 Li (</a:t>
            </a:r>
            <a:r>
              <a:rPr lang="ja-JP" altLang="es-CL" sz="3800">
                <a:solidFill>
                  <a:schemeClr val="bg1"/>
                </a:solidFill>
                <a:latin typeface="Franklin Gothic Medium Cond" pitchFamily="34" charset="0"/>
              </a:rPr>
              <a:t>里</a:t>
            </a:r>
            <a:r>
              <a:rPr lang="es-CL" altLang="ja-JP" sz="3800" dirty="0">
                <a:solidFill>
                  <a:schemeClr val="bg1"/>
                </a:solidFill>
                <a:latin typeface="Franklin Gothic Medium Cond" pitchFamily="34" charset="0"/>
              </a:rPr>
              <a:t>)")</a:t>
            </a:r>
            <a:r>
              <a:rPr lang="es-CL" altLang="ja-JP" sz="3800" baseline="30000" dirty="0">
                <a:solidFill>
                  <a:schemeClr val="bg1"/>
                </a:solidFill>
                <a:latin typeface="Franklin Gothic Medium Cond" pitchFamily="34" charset="0"/>
                <a:hlinkClick r:id="rId6"/>
              </a:rPr>
              <a:t>1</a:t>
            </a:r>
            <a:r>
              <a:rPr lang="ja-JP" altLang="es-CL" sz="3800">
                <a:solidFill>
                  <a:schemeClr val="bg1"/>
                </a:solidFill>
                <a:latin typeface="Franklin Gothic Medium Cond" pitchFamily="34" charset="0"/>
              </a:rPr>
              <a:t> </a:t>
            </a:r>
            <a:r>
              <a:rPr lang="es-CL" sz="3800" dirty="0">
                <a:solidFill>
                  <a:schemeClr val="bg1"/>
                </a:solidFill>
                <a:latin typeface="Franklin Gothic Medium Cond" pitchFamily="34" charset="0"/>
              </a:rPr>
              <a:t>es una antigua </a:t>
            </a:r>
            <a:r>
              <a:rPr lang="es-CL" sz="3800" dirty="0">
                <a:solidFill>
                  <a:schemeClr val="bg1"/>
                </a:solidFill>
                <a:latin typeface="Franklin Gothic Medium Cond" pitchFamily="34" charset="0"/>
                <a:hlinkClick r:id="rId7" tooltip="Fortificación"/>
              </a:rPr>
              <a:t>fortificación</a:t>
            </a:r>
            <a:r>
              <a:rPr lang="es-CL" sz="3800" dirty="0">
                <a:solidFill>
                  <a:schemeClr val="bg1"/>
                </a:solidFill>
                <a:latin typeface="Franklin Gothic Medium Cond" pitchFamily="34" charset="0"/>
              </a:rPr>
              <a:t> </a:t>
            </a:r>
            <a:r>
              <a:rPr lang="es-CL" sz="3800" dirty="0">
                <a:solidFill>
                  <a:schemeClr val="bg1"/>
                </a:solidFill>
                <a:latin typeface="Franklin Gothic Medium Cond" pitchFamily="34" charset="0"/>
                <a:hlinkClick r:id="rId8" tooltip="China"/>
              </a:rPr>
              <a:t>china</a:t>
            </a:r>
            <a:r>
              <a:rPr lang="es-CL" sz="3800" dirty="0">
                <a:solidFill>
                  <a:schemeClr val="bg1"/>
                </a:solidFill>
                <a:latin typeface="Franklin Gothic Medium Cond" pitchFamily="34" charset="0"/>
              </a:rPr>
              <a:t> construida y reconstruida entre el </a:t>
            </a:r>
            <a:r>
              <a:rPr lang="es-CL" sz="3800" dirty="0">
                <a:solidFill>
                  <a:schemeClr val="bg1"/>
                </a:solidFill>
                <a:latin typeface="Franklin Gothic Medium Cond" pitchFamily="34" charset="0"/>
                <a:hlinkClick r:id="rId9" tooltip="Siglo V a. C."/>
              </a:rPr>
              <a:t>siglo V a. C.</a:t>
            </a:r>
            <a:r>
              <a:rPr lang="es-CL" sz="3800" dirty="0">
                <a:solidFill>
                  <a:schemeClr val="bg1"/>
                </a:solidFill>
                <a:latin typeface="Franklin Gothic Medium Cond" pitchFamily="34" charset="0"/>
              </a:rPr>
              <a:t> y el </a:t>
            </a:r>
            <a:r>
              <a:rPr lang="es-CL" sz="3800" dirty="0">
                <a:solidFill>
                  <a:schemeClr val="bg1"/>
                </a:solidFill>
                <a:latin typeface="Franklin Gothic Medium Cond" pitchFamily="34" charset="0"/>
                <a:hlinkClick r:id="rId10" tooltip="Siglo XVI"/>
              </a:rPr>
              <a:t>siglo XVI</a:t>
            </a:r>
            <a:r>
              <a:rPr lang="es-CL" sz="3800" dirty="0">
                <a:solidFill>
                  <a:schemeClr val="bg1"/>
                </a:solidFill>
                <a:latin typeface="Franklin Gothic Medium Cond" pitchFamily="34" charset="0"/>
              </a:rPr>
              <a:t> para proteger la frontera norte del </a:t>
            </a:r>
            <a:r>
              <a:rPr lang="es-CL" sz="3800" dirty="0">
                <a:solidFill>
                  <a:schemeClr val="bg1"/>
                </a:solidFill>
                <a:latin typeface="Franklin Gothic Medium Cond" pitchFamily="34" charset="0"/>
                <a:hlinkClick r:id="rId11" tooltip="Historia de China"/>
              </a:rPr>
              <a:t>Imperio chino</a:t>
            </a:r>
            <a:r>
              <a:rPr lang="es-CL" sz="3800" dirty="0">
                <a:solidFill>
                  <a:schemeClr val="bg1"/>
                </a:solidFill>
                <a:latin typeface="Franklin Gothic Medium Cond" pitchFamily="34" charset="0"/>
              </a:rPr>
              <a:t> durante las sucesivas dinastías imperiales de los ataques de los </a:t>
            </a:r>
            <a:r>
              <a:rPr lang="es-CL" sz="3800" dirty="0">
                <a:solidFill>
                  <a:schemeClr val="bg1"/>
                </a:solidFill>
                <a:latin typeface="Franklin Gothic Medium Cond" pitchFamily="34" charset="0"/>
                <a:hlinkClick r:id="rId12" tooltip="Nómada"/>
              </a:rPr>
              <a:t>nómadas</a:t>
            </a:r>
            <a:r>
              <a:rPr lang="es-CL" sz="3800" dirty="0">
                <a:solidFill>
                  <a:schemeClr val="bg1"/>
                </a:solidFill>
                <a:latin typeface="Franklin Gothic Medium Cond" pitchFamily="34" charset="0"/>
              </a:rPr>
              <a:t> </a:t>
            </a:r>
            <a:r>
              <a:rPr lang="es-CL" sz="3800" dirty="0" err="1">
                <a:solidFill>
                  <a:schemeClr val="bg1"/>
                </a:solidFill>
                <a:latin typeface="Franklin Gothic Medium Cond" pitchFamily="34" charset="0"/>
                <a:hlinkClick r:id="rId13" tooltip="Xiongnu"/>
              </a:rPr>
              <a:t>xiongnu</a:t>
            </a:r>
            <a:r>
              <a:rPr lang="es-CL" sz="3800" dirty="0">
                <a:solidFill>
                  <a:schemeClr val="bg1"/>
                </a:solidFill>
                <a:latin typeface="Franklin Gothic Medium Cond" pitchFamily="34" charset="0"/>
              </a:rPr>
              <a:t> de </a:t>
            </a:r>
            <a:r>
              <a:rPr lang="es-CL" sz="3800" dirty="0">
                <a:solidFill>
                  <a:schemeClr val="bg1"/>
                </a:solidFill>
                <a:latin typeface="Franklin Gothic Medium Cond" pitchFamily="34" charset="0"/>
                <a:hlinkClick r:id="rId14" tooltip="Mongolia"/>
              </a:rPr>
              <a:t>Mongolia</a:t>
            </a:r>
            <a:r>
              <a:rPr lang="es-CL" sz="3800" dirty="0">
                <a:solidFill>
                  <a:schemeClr val="bg1"/>
                </a:solidFill>
                <a:latin typeface="Franklin Gothic Medium Cond" pitchFamily="34" charset="0"/>
              </a:rPr>
              <a:t> y </a:t>
            </a:r>
            <a:r>
              <a:rPr lang="es-CL" sz="3800" dirty="0">
                <a:solidFill>
                  <a:schemeClr val="bg1"/>
                </a:solidFill>
                <a:latin typeface="Franklin Gothic Medium Cond" pitchFamily="34" charset="0"/>
                <a:hlinkClick r:id="rId15" tooltip="Manchuria"/>
              </a:rPr>
              <a:t>Manchuria</a:t>
            </a:r>
            <a:r>
              <a:rPr lang="es-CL" sz="3800" dirty="0">
                <a:solidFill>
                  <a:schemeClr val="bg1"/>
                </a:solidFill>
                <a:latin typeface="Franklin Gothic Medium Cond" pitchFamily="34" charset="0"/>
              </a:rPr>
              <a:t>.</a:t>
            </a:r>
          </a:p>
          <a:p>
            <a:r>
              <a:rPr lang="es-CL" sz="3800" dirty="0">
                <a:solidFill>
                  <a:schemeClr val="bg1"/>
                </a:solidFill>
                <a:latin typeface="Franklin Gothic Medium Cond" pitchFamily="34" charset="0"/>
              </a:rPr>
              <a:t>Contando sus ramificaciones y construcciones secundarias, se calcula que tiene 21.196,18 kilómetros de largo, desde la frontera con </a:t>
            </a:r>
            <a:r>
              <a:rPr lang="es-CL" sz="3800" dirty="0">
                <a:solidFill>
                  <a:schemeClr val="bg1"/>
                </a:solidFill>
                <a:latin typeface="Franklin Gothic Medium Cond" pitchFamily="34" charset="0"/>
                <a:hlinkClick r:id="rId16" tooltip="Corea"/>
              </a:rPr>
              <a:t>Corea</a:t>
            </a:r>
            <a:r>
              <a:rPr lang="es-CL" sz="3800" dirty="0">
                <a:solidFill>
                  <a:schemeClr val="bg1"/>
                </a:solidFill>
                <a:latin typeface="Franklin Gothic Medium Cond" pitchFamily="34" charset="0"/>
              </a:rPr>
              <a:t> al borde del </a:t>
            </a:r>
            <a:r>
              <a:rPr lang="es-CL" sz="3800" dirty="0">
                <a:solidFill>
                  <a:schemeClr val="bg1"/>
                </a:solidFill>
                <a:latin typeface="Franklin Gothic Medium Cond" pitchFamily="34" charset="0"/>
                <a:hlinkClick r:id="rId17" tooltip="Río Yalu"/>
              </a:rPr>
              <a:t>río </a:t>
            </a:r>
            <a:r>
              <a:rPr lang="es-CL" sz="3800" dirty="0" err="1">
                <a:solidFill>
                  <a:schemeClr val="bg1"/>
                </a:solidFill>
                <a:latin typeface="Franklin Gothic Medium Cond" pitchFamily="34" charset="0"/>
                <a:hlinkClick r:id="rId17" tooltip="Río Yalu"/>
              </a:rPr>
              <a:t>Yalu</a:t>
            </a:r>
            <a:r>
              <a:rPr lang="es-CL" sz="3800" dirty="0">
                <a:solidFill>
                  <a:schemeClr val="bg1"/>
                </a:solidFill>
                <a:latin typeface="Franklin Gothic Medium Cond" pitchFamily="34" charset="0"/>
              </a:rPr>
              <a:t> hasta el </a:t>
            </a:r>
            <a:r>
              <a:rPr lang="es-CL" sz="3800" dirty="0">
                <a:solidFill>
                  <a:schemeClr val="bg1"/>
                </a:solidFill>
                <a:latin typeface="Franklin Gothic Medium Cond" pitchFamily="34" charset="0"/>
                <a:hlinkClick r:id="rId18" tooltip="Desierto de Gobi"/>
              </a:rPr>
              <a:t>desierto de Gobi</a:t>
            </a:r>
            <a:r>
              <a:rPr lang="es-CL" sz="3800" dirty="0">
                <a:solidFill>
                  <a:schemeClr val="bg1"/>
                </a:solidFill>
                <a:latin typeface="Franklin Gothic Medium Cond" pitchFamily="34" charset="0"/>
              </a:rPr>
              <a:t> a lo largo de un arco que delinea aproximadamente el borde sur de </a:t>
            </a:r>
            <a:r>
              <a:rPr lang="es-CL" sz="3800" dirty="0">
                <a:solidFill>
                  <a:schemeClr val="bg1"/>
                </a:solidFill>
                <a:latin typeface="Franklin Gothic Medium Cond" pitchFamily="34" charset="0"/>
                <a:hlinkClick r:id="rId19" tooltip="Mongolia Interior"/>
              </a:rPr>
              <a:t>Mongolia Interior</a:t>
            </a:r>
            <a:r>
              <a:rPr lang="es-CL" sz="3800" dirty="0">
                <a:solidFill>
                  <a:schemeClr val="bg1"/>
                </a:solidFill>
                <a:latin typeface="Franklin Gothic Medium Cond" pitchFamily="34" charset="0"/>
              </a:rPr>
              <a:t>, aunque hoy sólo se conserva un 30% de ella.</a:t>
            </a:r>
            <a:r>
              <a:rPr lang="es-CL" sz="3800" baseline="30000" dirty="0">
                <a:solidFill>
                  <a:schemeClr val="bg1"/>
                </a:solidFill>
                <a:latin typeface="Franklin Gothic Medium Cond" pitchFamily="34" charset="0"/>
                <a:hlinkClick r:id="rId6"/>
              </a:rPr>
              <a:t>2</a:t>
            </a:r>
            <a:r>
              <a:rPr lang="es-CL" sz="3800" dirty="0">
                <a:solidFill>
                  <a:schemeClr val="bg1"/>
                </a:solidFill>
                <a:latin typeface="Franklin Gothic Medium Cond" pitchFamily="34" charset="0"/>
              </a:rPr>
              <a:t> En promedio, mide de 6 a 7 metros de alto y de 4 a 5 metros de ancho. En su apogeo Ming, fue custodiada por más de un millón de guerreros.</a:t>
            </a:r>
            <a:r>
              <a:rPr lang="es-CL" sz="3800" baseline="30000" dirty="0">
                <a:solidFill>
                  <a:schemeClr val="bg1"/>
                </a:solidFill>
                <a:latin typeface="Franklin Gothic Medium Cond" pitchFamily="34" charset="0"/>
                <a:hlinkClick r:id="rId6"/>
              </a:rPr>
              <a:t>3</a:t>
            </a:r>
            <a:endParaRPr lang="es-CL" sz="3800" dirty="0">
              <a:solidFill>
                <a:schemeClr val="bg1"/>
              </a:solidFill>
              <a:latin typeface="Franklin Gothic Medium Cond" pitchFamily="34" charset="0"/>
            </a:endParaRPr>
          </a:p>
          <a:p>
            <a:r>
              <a:rPr lang="es-CL" sz="3800" dirty="0">
                <a:solidFill>
                  <a:schemeClr val="bg1"/>
                </a:solidFill>
                <a:latin typeface="Franklin Gothic Medium Cond" pitchFamily="34" charset="0"/>
              </a:rPr>
              <a:t>La muralla fue nombrada </a:t>
            </a:r>
            <a:r>
              <a:rPr lang="es-CL" sz="3800" dirty="0">
                <a:solidFill>
                  <a:schemeClr val="bg1"/>
                </a:solidFill>
                <a:latin typeface="Franklin Gothic Medium Cond" pitchFamily="34" charset="0"/>
                <a:hlinkClick r:id="rId20" tooltip="Patrimonio de la Humanidad"/>
              </a:rPr>
              <a:t>Patrimonio de la Humanidad</a:t>
            </a:r>
            <a:r>
              <a:rPr lang="es-CL" sz="3800" dirty="0">
                <a:solidFill>
                  <a:schemeClr val="bg1"/>
                </a:solidFill>
                <a:latin typeface="Franklin Gothic Medium Cond" pitchFamily="34" charset="0"/>
              </a:rPr>
              <a:t> por la </a:t>
            </a:r>
            <a:r>
              <a:rPr lang="es-CL" sz="3800" dirty="0">
                <a:solidFill>
                  <a:schemeClr val="bg1"/>
                </a:solidFill>
                <a:latin typeface="Franklin Gothic Medium Cond" pitchFamily="34" charset="0"/>
                <a:hlinkClick r:id="rId21" tooltip="Unesco"/>
              </a:rPr>
              <a:t>Unesco</a:t>
            </a:r>
            <a:r>
              <a:rPr lang="es-CL" sz="3800" dirty="0">
                <a:solidFill>
                  <a:schemeClr val="bg1"/>
                </a:solidFill>
                <a:latin typeface="Franklin Gothic Medium Cond" pitchFamily="34" charset="0"/>
              </a:rPr>
              <a:t> en el año </a:t>
            </a:r>
            <a:r>
              <a:rPr lang="es-CL" sz="3800" dirty="0">
                <a:solidFill>
                  <a:schemeClr val="bg1"/>
                </a:solidFill>
                <a:latin typeface="Franklin Gothic Medium Cond" pitchFamily="34" charset="0"/>
                <a:hlinkClick r:id="rId22" tooltip="1987"/>
              </a:rPr>
              <a:t>1987</a:t>
            </a:r>
            <a:r>
              <a:rPr lang="es-CL" sz="3800" dirty="0">
                <a:solidFill>
                  <a:schemeClr val="bg1"/>
                </a:solidFill>
                <a:latin typeface="Franklin Gothic Medium Cond" pitchFamily="34" charset="0"/>
              </a:rPr>
              <a:t>. Gran parte de la Gran Muralla tiene fama de ser el </a:t>
            </a:r>
            <a:r>
              <a:rPr lang="es-CL" sz="3800" dirty="0" err="1">
                <a:solidFill>
                  <a:schemeClr val="bg1"/>
                </a:solidFill>
                <a:latin typeface="Franklin Gothic Medium Cond" pitchFamily="34" charset="0"/>
              </a:rPr>
              <a:t>mayor</a:t>
            </a:r>
            <a:r>
              <a:rPr lang="es-CL" sz="3800" dirty="0" err="1">
                <a:solidFill>
                  <a:schemeClr val="bg1"/>
                </a:solidFill>
                <a:latin typeface="Franklin Gothic Medium Cond" pitchFamily="34" charset="0"/>
                <a:hlinkClick r:id="rId23" tooltip="Cementerio"/>
              </a:rPr>
              <a:t>cementerio</a:t>
            </a:r>
            <a:r>
              <a:rPr lang="es-CL" sz="3800" dirty="0">
                <a:solidFill>
                  <a:schemeClr val="bg1"/>
                </a:solidFill>
                <a:latin typeface="Franklin Gothic Medium Cond" pitchFamily="34" charset="0"/>
              </a:rPr>
              <a:t> del mundo. Aproximadamente 10 millones de trabajadores murieron durante la construcción.</a:t>
            </a:r>
            <a:r>
              <a:rPr lang="es-CL" sz="3800" baseline="30000" dirty="0">
                <a:solidFill>
                  <a:schemeClr val="bg1"/>
                </a:solidFill>
                <a:latin typeface="Franklin Gothic Medium Cond" pitchFamily="34" charset="0"/>
                <a:hlinkClick r:id="rId6"/>
              </a:rPr>
              <a:t>4</a:t>
            </a:r>
            <a:r>
              <a:rPr lang="es-CL" sz="3800" dirty="0">
                <a:solidFill>
                  <a:schemeClr val="bg1"/>
                </a:solidFill>
                <a:latin typeface="Franklin Gothic Medium Cond" pitchFamily="34" charset="0"/>
              </a:rPr>
              <a:t> No se les enterró en el muro en sí, sino en sus inmediaciones.</a:t>
            </a:r>
          </a:p>
          <a:p>
            <a:r>
              <a:rPr lang="es-CL" sz="3800" dirty="0">
                <a:solidFill>
                  <a:schemeClr val="bg1"/>
                </a:solidFill>
                <a:latin typeface="Franklin Gothic Medium Cond" pitchFamily="34" charset="0"/>
              </a:rPr>
              <a:t>El día </a:t>
            </a:r>
            <a:r>
              <a:rPr lang="es-CL" sz="3800" dirty="0">
                <a:solidFill>
                  <a:schemeClr val="bg1"/>
                </a:solidFill>
                <a:latin typeface="Franklin Gothic Medium Cond" pitchFamily="34" charset="0"/>
                <a:hlinkClick r:id="rId24" tooltip="7 de julio"/>
              </a:rPr>
              <a:t>7 de julio</a:t>
            </a:r>
            <a:r>
              <a:rPr lang="es-CL" sz="3800" dirty="0">
                <a:solidFill>
                  <a:schemeClr val="bg1"/>
                </a:solidFill>
                <a:latin typeface="Franklin Gothic Medium Cond" pitchFamily="34" charset="0"/>
              </a:rPr>
              <a:t> de </a:t>
            </a:r>
            <a:r>
              <a:rPr lang="es-CL" sz="3800" dirty="0">
                <a:solidFill>
                  <a:schemeClr val="bg1"/>
                </a:solidFill>
                <a:latin typeface="Franklin Gothic Medium Cond" pitchFamily="34" charset="0"/>
                <a:hlinkClick r:id="rId25" tooltip="2007"/>
              </a:rPr>
              <a:t>2007</a:t>
            </a:r>
            <a:r>
              <a:rPr lang="es-CL" sz="3800" dirty="0">
                <a:solidFill>
                  <a:schemeClr val="bg1"/>
                </a:solidFill>
                <a:latin typeface="Franklin Gothic Medium Cond" pitchFamily="34" charset="0"/>
              </a:rPr>
              <a:t> se dio a conocer que la muralla china fue elegida como una de las ganadoras en la lista de </a:t>
            </a:r>
            <a:r>
              <a:rPr lang="es-CL" sz="3800" dirty="0">
                <a:solidFill>
                  <a:schemeClr val="bg1"/>
                </a:solidFill>
                <a:latin typeface="Franklin Gothic Medium Cond" pitchFamily="34" charset="0"/>
                <a:hlinkClick r:id="rId26" tooltip="Las Nuevas Siete Maravillas del Mundo Moderno"/>
              </a:rPr>
              <a:t>Las Nuevas Siete Maravillas del Mundo Moderno</a:t>
            </a:r>
            <a:r>
              <a:rPr lang="es-CL" sz="3800" dirty="0">
                <a:solidFill>
                  <a:schemeClr val="bg1"/>
                </a:solidFill>
                <a:latin typeface="Franklin Gothic Medium Cond" pitchFamily="34" charset="0"/>
              </a:rPr>
              <a:t>. Está hermanada con la </a:t>
            </a:r>
            <a:r>
              <a:rPr lang="es-CL" sz="3800" dirty="0">
                <a:solidFill>
                  <a:schemeClr val="bg1"/>
                </a:solidFill>
                <a:latin typeface="Franklin Gothic Medium Cond" pitchFamily="34" charset="0"/>
                <a:hlinkClick r:id="rId27" tooltip="Muralla de Lugo"/>
              </a:rPr>
              <a:t>muralla romana</a:t>
            </a:r>
            <a:r>
              <a:rPr lang="es-CL" sz="3800" dirty="0">
                <a:solidFill>
                  <a:schemeClr val="bg1"/>
                </a:solidFill>
                <a:latin typeface="Franklin Gothic Medium Cond" pitchFamily="34" charset="0"/>
              </a:rPr>
              <a:t> de </a:t>
            </a:r>
            <a:r>
              <a:rPr lang="es-CL" sz="3800" dirty="0">
                <a:solidFill>
                  <a:schemeClr val="bg1"/>
                </a:solidFill>
                <a:latin typeface="Franklin Gothic Medium Cond" pitchFamily="34" charset="0"/>
                <a:hlinkClick r:id="rId28" tooltip="Lugo"/>
              </a:rPr>
              <a:t>Lugo</a:t>
            </a:r>
            <a:r>
              <a:rPr lang="es-CL" sz="3800" dirty="0">
                <a:solidFill>
                  <a:schemeClr val="bg1"/>
                </a:solidFill>
                <a:latin typeface="Franklin Gothic Medium Cond" pitchFamily="34" charset="0"/>
              </a:rPr>
              <a:t>, </a:t>
            </a:r>
            <a:r>
              <a:rPr lang="es-CL" sz="3800" dirty="0">
                <a:solidFill>
                  <a:schemeClr val="bg1"/>
                </a:solidFill>
                <a:latin typeface="Franklin Gothic Medium Cond" pitchFamily="34" charset="0"/>
                <a:hlinkClick r:id="rId29" tooltip="Galicia"/>
              </a:rPr>
              <a:t>Galicia</a:t>
            </a:r>
            <a:r>
              <a:rPr lang="es-CL" sz="3800" dirty="0">
                <a:solidFill>
                  <a:schemeClr val="bg1"/>
                </a:solidFill>
                <a:latin typeface="Franklin Gothic Medium Cond" pitchFamily="34" charset="0"/>
              </a:rPr>
              <a:t>, </a:t>
            </a:r>
            <a:r>
              <a:rPr lang="es-CL" sz="3800" dirty="0">
                <a:solidFill>
                  <a:schemeClr val="bg1"/>
                </a:solidFill>
                <a:latin typeface="Franklin Gothic Medium Cond" pitchFamily="34" charset="0"/>
                <a:hlinkClick r:id="rId30" tooltip="España"/>
              </a:rPr>
              <a:t>España</a:t>
            </a:r>
            <a:r>
              <a:rPr lang="es-CL" sz="3800" dirty="0">
                <a:solidFill>
                  <a:schemeClr val="bg1"/>
                </a:solidFill>
                <a:latin typeface="Franklin Gothic Medium Cond" pitchFamily="34" charset="0"/>
              </a:rPr>
              <a:t>, también patrimonio de la humanidad.</a:t>
            </a:r>
          </a:p>
          <a:p>
            <a:pPr>
              <a:buNone/>
            </a:pPr>
            <a:endParaRPr lang="es-CL" dirty="0"/>
          </a:p>
        </p:txBody>
      </p:sp>
      <p:sp>
        <p:nvSpPr>
          <p:cNvPr id="5" name="4 Proceso">
            <a:hlinkClick r:id="rId31" action="ppaction://hlinksldjump"/>
          </p:cNvPr>
          <p:cNvSpPr/>
          <p:nvPr/>
        </p:nvSpPr>
        <p:spPr>
          <a:xfrm>
            <a:off x="6228184" y="6309320"/>
            <a:ext cx="2304256" cy="36004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1" action="ppaction://hlinksldjump"/>
              </a:rPr>
              <a:t>Siguiente</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gran_muralla_china-2.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2" name="1 Título"/>
          <p:cNvSpPr>
            <a:spLocks noGrp="1"/>
          </p:cNvSpPr>
          <p:nvPr>
            <p:ph type="title"/>
          </p:nvPr>
        </p:nvSpPr>
        <p:spPr/>
        <p:txBody>
          <a:bodyPr>
            <a:noAutofit/>
          </a:bodyPr>
          <a:lstStyle/>
          <a:p>
            <a:r>
              <a:rPr lang="es-CL" sz="7200" dirty="0" smtClean="0">
                <a:latin typeface="Resident Evil" pitchFamily="34" charset="0"/>
              </a:rPr>
              <a:t>La Gran Muralla China</a:t>
            </a:r>
            <a:endParaRPr lang="es-CL" sz="7200" dirty="0">
              <a:latin typeface="Resident Evil" pitchFamily="34" charset="0"/>
            </a:endParaRPr>
          </a:p>
        </p:txBody>
      </p:sp>
      <p:sp>
        <p:nvSpPr>
          <p:cNvPr id="3" name="2 Marcador de contenido"/>
          <p:cNvSpPr>
            <a:spLocks noGrp="1"/>
          </p:cNvSpPr>
          <p:nvPr>
            <p:ph idx="1"/>
          </p:nvPr>
        </p:nvSpPr>
        <p:spPr/>
        <p:txBody>
          <a:bodyPr>
            <a:normAutofit fontScale="40000" lnSpcReduction="20000"/>
          </a:bodyPr>
          <a:lstStyle/>
          <a:p>
            <a:r>
              <a:rPr lang="es-CL" dirty="0"/>
              <a:t>La </a:t>
            </a:r>
            <a:r>
              <a:rPr lang="es-CL" b="1" dirty="0"/>
              <a:t>Gran Muralla China</a:t>
            </a:r>
            <a:r>
              <a:rPr lang="es-CL" dirty="0"/>
              <a:t> es una serie de </a:t>
            </a:r>
            <a:r>
              <a:rPr lang="es-CL" dirty="0">
                <a:hlinkClick r:id="rId3" tooltip="Fortificación"/>
              </a:rPr>
              <a:t>fortificaciones</a:t>
            </a:r>
            <a:r>
              <a:rPr lang="es-CL" dirty="0"/>
              <a:t> de piedra, ladrillo, </a:t>
            </a:r>
            <a:r>
              <a:rPr lang="es-CL" dirty="0">
                <a:hlinkClick r:id="rId4" tooltip="Tierra apisonada"/>
              </a:rPr>
              <a:t>tierra apisonada</a:t>
            </a:r>
            <a:r>
              <a:rPr lang="es-CL" dirty="0"/>
              <a:t> , madera y otros materiales, generalmente construidas a lo largo de una línea este-oeste a través de las fronteras históricas del norte de </a:t>
            </a:r>
            <a:r>
              <a:rPr lang="es-CL" dirty="0">
                <a:hlinkClick r:id="rId5" tooltip="China"/>
              </a:rPr>
              <a:t>China,</a:t>
            </a:r>
            <a:r>
              <a:rPr lang="es-CL" dirty="0"/>
              <a:t> en parte para proteger el imperio chino o sus estados prototípicas contra intrusiones de varios grupos nómadas o incursiones militares por varios pueblos guerreros o fuerzas. Varias paredes se estaban construyendo ya en el siglo 7 </a:t>
            </a:r>
            <a:r>
              <a:rPr lang="es-CL" dirty="0" err="1" smtClean="0"/>
              <a:t>aC</a:t>
            </a:r>
            <a:r>
              <a:rPr lang="es-CL" dirty="0" smtClean="0"/>
              <a:t>,</a:t>
            </a:r>
            <a:r>
              <a:rPr lang="es-CL" dirty="0"/>
              <a:t> estos, más tarde se unieron y hacer más grande, más fuerte y unificado ahora se conocen colectivamente como la Gran </a:t>
            </a:r>
            <a:r>
              <a:rPr lang="es-CL" dirty="0" smtClean="0"/>
              <a:t>Muralla . Especialmente </a:t>
            </a:r>
            <a:r>
              <a:rPr lang="es-CL" dirty="0"/>
              <a:t>famosa es el muro construido entre 220 -206 </a:t>
            </a:r>
            <a:r>
              <a:rPr lang="es-CL" dirty="0" err="1"/>
              <a:t>aC</a:t>
            </a:r>
            <a:r>
              <a:rPr lang="es-CL" dirty="0"/>
              <a:t> por el primer </a:t>
            </a:r>
            <a:r>
              <a:rPr lang="es-CL" dirty="0">
                <a:hlinkClick r:id="rId6" tooltip="Emperador de China"/>
              </a:rPr>
              <a:t>emperador de China</a:t>
            </a:r>
            <a:r>
              <a:rPr lang="es-CL" dirty="0"/>
              <a:t> , </a:t>
            </a:r>
            <a:r>
              <a:rPr lang="es-CL" dirty="0" err="1">
                <a:hlinkClick r:id="rId7" tooltip="Qin Shi Huang"/>
              </a:rPr>
              <a:t>Qin</a:t>
            </a:r>
            <a:r>
              <a:rPr lang="es-CL" dirty="0">
                <a:hlinkClick r:id="rId7" tooltip="Qin Shi Huang"/>
              </a:rPr>
              <a:t> </a:t>
            </a:r>
            <a:r>
              <a:rPr lang="es-CL" dirty="0" err="1">
                <a:hlinkClick r:id="rId7" tooltip="Qin Shi Huang"/>
              </a:rPr>
              <a:t>Shi</a:t>
            </a:r>
            <a:r>
              <a:rPr lang="es-CL" dirty="0">
                <a:hlinkClick r:id="rId7" tooltip="Qin Shi Huang"/>
              </a:rPr>
              <a:t> </a:t>
            </a:r>
            <a:r>
              <a:rPr lang="es-CL" dirty="0" err="1">
                <a:hlinkClick r:id="rId7" tooltip="Qin Shi Huang"/>
              </a:rPr>
              <a:t>Huang</a:t>
            </a:r>
            <a:r>
              <a:rPr lang="es-CL" dirty="0"/>
              <a:t> . Poco queda de aquel muro. Desde entonces, la Gran Muralla tiene dentro y fuera reconstruido, mantenido y mejorado, la mayor parte de la pared existente fue reconstruida durante la </a:t>
            </a:r>
            <a:r>
              <a:rPr lang="es-CL" dirty="0">
                <a:hlinkClick r:id="rId8" tooltip="Ming Dynasty"/>
              </a:rPr>
              <a:t>dinastía Ming</a:t>
            </a:r>
            <a:r>
              <a:rPr lang="es-CL" dirty="0"/>
              <a:t> .</a:t>
            </a:r>
          </a:p>
          <a:p>
            <a:r>
              <a:rPr lang="es-CL" dirty="0">
                <a:solidFill>
                  <a:schemeClr val="bg1"/>
                </a:solidFill>
              </a:rPr>
              <a:t>Otros propósitos de la Gran Muralla han incluido controles en las fronteras, lo que permite la imposición de derechos sobre las mercancías transportadas a lo largo de la </a:t>
            </a:r>
            <a:r>
              <a:rPr lang="es-CL" dirty="0">
                <a:solidFill>
                  <a:schemeClr val="bg1"/>
                </a:solidFill>
                <a:hlinkClick r:id="rId9" tooltip="Ruta de la Seda"/>
              </a:rPr>
              <a:t>Ruta de la Seda</a:t>
            </a:r>
            <a:r>
              <a:rPr lang="es-CL" dirty="0">
                <a:solidFill>
                  <a:schemeClr val="bg1"/>
                </a:solidFill>
              </a:rPr>
              <a:t> , la regulación o el fomento del comercio y el control de la inmigración y la emigración. Además, las características defensivas del Gran Muralla se han mejorado con la construcción de torres de vigilancia, cuarteles, estaciones de tropa de guarnición, señalización capacidades a través de los medios de humo o fuego, y el hecho de que el camino de la Gran Muralla también sirve como un corredor de transporte .</a:t>
            </a:r>
          </a:p>
          <a:p>
            <a:r>
              <a:rPr lang="es-CL" dirty="0">
                <a:solidFill>
                  <a:schemeClr val="bg1"/>
                </a:solidFill>
              </a:rPr>
              <a:t>La Gran Muralla se extiende desde </a:t>
            </a:r>
            <a:r>
              <a:rPr lang="es-CL" dirty="0" err="1">
                <a:solidFill>
                  <a:schemeClr val="bg1"/>
                </a:solidFill>
                <a:hlinkClick r:id="rId10" tooltip="Shanhaiguan District"/>
              </a:rPr>
              <a:t>Shanhaiguan</a:t>
            </a:r>
            <a:r>
              <a:rPr lang="es-CL" dirty="0">
                <a:solidFill>
                  <a:schemeClr val="bg1"/>
                </a:solidFill>
              </a:rPr>
              <a:t> en el este, hasta </a:t>
            </a:r>
            <a:r>
              <a:rPr lang="es-CL" dirty="0">
                <a:solidFill>
                  <a:schemeClr val="bg1"/>
                </a:solidFill>
                <a:hlinkClick r:id="rId11" tooltip="Lago Lop"/>
              </a:rPr>
              <a:t>el lago </a:t>
            </a:r>
            <a:r>
              <a:rPr lang="es-CL" dirty="0" err="1">
                <a:solidFill>
                  <a:schemeClr val="bg1"/>
                </a:solidFill>
                <a:hlinkClick r:id="rId11" tooltip="Lago Lop"/>
              </a:rPr>
              <a:t>Lop</a:t>
            </a:r>
            <a:r>
              <a:rPr lang="es-CL" dirty="0">
                <a:solidFill>
                  <a:schemeClr val="bg1"/>
                </a:solidFill>
              </a:rPr>
              <a:t> en el oeste, a lo largo de un arco que delinea aproximadamente el borde sur de </a:t>
            </a:r>
            <a:r>
              <a:rPr lang="es-CL" dirty="0">
                <a:solidFill>
                  <a:schemeClr val="bg1"/>
                </a:solidFill>
                <a:hlinkClick r:id="rId12" tooltip="Inner Mongolia"/>
              </a:rPr>
              <a:t>Mongolia Interior</a:t>
            </a:r>
            <a:r>
              <a:rPr lang="es-CL" dirty="0">
                <a:solidFill>
                  <a:schemeClr val="bg1"/>
                </a:solidFill>
              </a:rPr>
              <a:t> . Un amplio estudio arqueológico, el uso de tecnologías avanzadas, ha concluido que la medida Ming paredes 8.850 </a:t>
            </a:r>
            <a:r>
              <a:rPr lang="es-CL" dirty="0" err="1">
                <a:solidFill>
                  <a:schemeClr val="bg1"/>
                </a:solidFill>
              </a:rPr>
              <a:t>kilometros</a:t>
            </a:r>
            <a:r>
              <a:rPr lang="es-CL" dirty="0">
                <a:solidFill>
                  <a:schemeClr val="bg1"/>
                </a:solidFill>
              </a:rPr>
              <a:t> (5.500 millas</a:t>
            </a:r>
            <a:r>
              <a:rPr lang="es-CL" dirty="0" smtClean="0">
                <a:solidFill>
                  <a:schemeClr val="bg1"/>
                </a:solidFill>
              </a:rPr>
              <a:t>).</a:t>
            </a:r>
            <a:r>
              <a:rPr lang="es-CL" dirty="0">
                <a:solidFill>
                  <a:schemeClr val="bg1"/>
                </a:solidFill>
              </a:rPr>
              <a:t> Este se compone de 6.259 </a:t>
            </a:r>
            <a:r>
              <a:rPr lang="es-CL" dirty="0" err="1">
                <a:solidFill>
                  <a:schemeClr val="bg1"/>
                </a:solidFill>
              </a:rPr>
              <a:t>kilometros</a:t>
            </a:r>
            <a:r>
              <a:rPr lang="es-CL" dirty="0">
                <a:solidFill>
                  <a:schemeClr val="bg1"/>
                </a:solidFill>
              </a:rPr>
              <a:t> (3.889 millas) secciones de pared real, 359 km (223 millas) de trincheras y 2.232 </a:t>
            </a:r>
            <a:r>
              <a:rPr lang="es-CL" dirty="0" err="1">
                <a:solidFill>
                  <a:schemeClr val="bg1"/>
                </a:solidFill>
              </a:rPr>
              <a:t>kilometros</a:t>
            </a:r>
            <a:r>
              <a:rPr lang="es-CL" dirty="0">
                <a:solidFill>
                  <a:schemeClr val="bg1"/>
                </a:solidFill>
              </a:rPr>
              <a:t> (1.387 millas) de barreras defensivas naturales como colinas y </a:t>
            </a:r>
            <a:r>
              <a:rPr lang="es-CL" dirty="0" err="1" smtClean="0">
                <a:solidFill>
                  <a:schemeClr val="bg1"/>
                </a:solidFill>
              </a:rPr>
              <a:t>ríos.Otro</a:t>
            </a:r>
            <a:r>
              <a:rPr lang="es-CL" dirty="0" smtClean="0">
                <a:solidFill>
                  <a:schemeClr val="bg1"/>
                </a:solidFill>
              </a:rPr>
              <a:t> </a:t>
            </a:r>
            <a:r>
              <a:rPr lang="es-CL" dirty="0">
                <a:solidFill>
                  <a:schemeClr val="bg1"/>
                </a:solidFill>
              </a:rPr>
              <a:t>estudio arqueológico descubierto que toda la pared con todas sus ramas medir a ser 21.196 </a:t>
            </a:r>
            <a:r>
              <a:rPr lang="es-CL" dirty="0" err="1">
                <a:solidFill>
                  <a:schemeClr val="bg1"/>
                </a:solidFill>
              </a:rPr>
              <a:t>kilometros</a:t>
            </a:r>
            <a:r>
              <a:rPr lang="es-CL" dirty="0">
                <a:solidFill>
                  <a:schemeClr val="bg1"/>
                </a:solidFill>
              </a:rPr>
              <a:t> (13.171 millas</a:t>
            </a:r>
            <a:r>
              <a:rPr lang="es-CL" dirty="0" smtClean="0">
                <a:solidFill>
                  <a:schemeClr val="bg1"/>
                </a:solidFill>
              </a:rPr>
              <a:t>).</a:t>
            </a:r>
            <a:endParaRPr lang="es-CL" dirty="0" smtClean="0">
              <a:solidFill>
                <a:schemeClr val="bg1"/>
              </a:solidFill>
            </a:endParaRPr>
          </a:p>
        </p:txBody>
      </p:sp>
      <p:sp>
        <p:nvSpPr>
          <p:cNvPr id="5" name="4 Proceso">
            <a:hlinkClick r:id="rId13" action="ppaction://hlinksldjump"/>
          </p:cNvPr>
          <p:cNvSpPr/>
          <p:nvPr/>
        </p:nvSpPr>
        <p:spPr>
          <a:xfrm>
            <a:off x="6372200" y="6309320"/>
            <a:ext cx="2448272" cy="36004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hlinkClick r:id="rId13" action="ppaction://hlinksldjump"/>
              </a:rPr>
              <a:t>Volver al Menú</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muralla-china-ji.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0" y="0"/>
            <a:ext cx="5626968" cy="1143000"/>
          </a:xfrm>
        </p:spPr>
        <p:txBody>
          <a:bodyPr>
            <a:noAutofit/>
          </a:bodyPr>
          <a:lstStyle/>
          <a:p>
            <a:r>
              <a:rPr lang="es-CL" sz="9600" dirty="0" smtClean="0">
                <a:solidFill>
                  <a:schemeClr val="bg1"/>
                </a:solidFill>
                <a:latin typeface="Resident Evil" pitchFamily="34" charset="0"/>
              </a:rPr>
              <a:t>Videos</a:t>
            </a:r>
            <a:endParaRPr lang="es-CL" sz="9600" dirty="0">
              <a:solidFill>
                <a:schemeClr val="bg1"/>
              </a:solidFill>
              <a:latin typeface="Resident Evil" pitchFamily="34" charset="0"/>
            </a:endParaRPr>
          </a:p>
        </p:txBody>
      </p:sp>
      <p:sp>
        <p:nvSpPr>
          <p:cNvPr id="3" name="2 Marcador de contenido"/>
          <p:cNvSpPr>
            <a:spLocks noGrp="1"/>
          </p:cNvSpPr>
          <p:nvPr>
            <p:ph idx="1"/>
          </p:nvPr>
        </p:nvSpPr>
        <p:spPr>
          <a:xfrm>
            <a:off x="0" y="1484785"/>
            <a:ext cx="5148064" cy="4248471"/>
          </a:xfrm>
        </p:spPr>
        <p:txBody>
          <a:bodyPr>
            <a:normAutofit/>
          </a:bodyPr>
          <a:lstStyle/>
          <a:p>
            <a:pPr>
              <a:buNone/>
            </a:pPr>
            <a:r>
              <a:rPr lang="es-CL" sz="6000" dirty="0" smtClean="0">
                <a:solidFill>
                  <a:schemeClr val="bg1"/>
                </a:solidFill>
                <a:latin typeface="Resident Evil" pitchFamily="34" charset="0"/>
              </a:rPr>
              <a:t>Videos:</a:t>
            </a:r>
          </a:p>
          <a:p>
            <a:pPr>
              <a:buNone/>
            </a:pPr>
            <a:r>
              <a:rPr lang="es-CL" sz="4000" dirty="0" smtClean="0">
                <a:solidFill>
                  <a:schemeClr val="bg1"/>
                </a:solidFill>
                <a:latin typeface="Resident Evil" pitchFamily="34" charset="0"/>
              </a:rPr>
              <a:t>1.Ejercito de Terracota</a:t>
            </a:r>
          </a:p>
          <a:p>
            <a:pPr>
              <a:buNone/>
            </a:pPr>
            <a:endParaRPr lang="es-CL" sz="4000" dirty="0">
              <a:solidFill>
                <a:schemeClr val="bg1"/>
              </a:solidFill>
              <a:latin typeface="Resident Evil" pitchFamily="34" charset="0"/>
            </a:endParaRPr>
          </a:p>
          <a:p>
            <a:pPr>
              <a:buNone/>
            </a:pPr>
            <a:r>
              <a:rPr lang="es-CL" sz="4000" dirty="0" smtClean="0">
                <a:solidFill>
                  <a:schemeClr val="bg1"/>
                </a:solidFill>
                <a:latin typeface="Resident Evil" pitchFamily="34" charset="0"/>
              </a:rPr>
              <a:t>2.La Gran Muralla China</a:t>
            </a:r>
            <a:endParaRPr lang="es-CL" sz="4000" dirty="0">
              <a:solidFill>
                <a:schemeClr val="bg1"/>
              </a:solidFill>
              <a:latin typeface="Resident Evil" pitchFamily="34" charset="0"/>
            </a:endParaRPr>
          </a:p>
        </p:txBody>
      </p:sp>
      <p:pic>
        <p:nvPicPr>
          <p:cNvPr id="5" name="Grandes construcciones del mundo antiguo   La Gran Muralla China.avi">
            <a:hlinkClick r:id="" action="ppaction://media"/>
          </p:cNvPr>
          <p:cNvPicPr>
            <a:picLocks noRot="1" noChangeAspect="1"/>
          </p:cNvPicPr>
          <p:nvPr>
            <a:videoFile r:link="rId1"/>
          </p:nvPr>
        </p:nvPicPr>
        <p:blipFill>
          <a:blip r:embed="rId5" cstate="print"/>
          <a:stretch>
            <a:fillRect/>
          </a:stretch>
        </p:blipFill>
        <p:spPr>
          <a:xfrm>
            <a:off x="5220072" y="332656"/>
            <a:ext cx="3624064" cy="2718048"/>
          </a:xfrm>
          <a:prstGeom prst="rect">
            <a:avLst/>
          </a:prstGeom>
        </p:spPr>
      </p:pic>
      <p:pic>
        <p:nvPicPr>
          <p:cNvPr id="6" name="Guerreros inmortales.avi">
            <a:hlinkClick r:id="" action="ppaction://media"/>
          </p:cNvPr>
          <p:cNvPicPr>
            <a:picLocks noRot="1" noChangeAspect="1"/>
          </p:cNvPicPr>
          <p:nvPr>
            <a:videoFile r:link="rId2"/>
          </p:nvPr>
        </p:nvPicPr>
        <p:blipFill>
          <a:blip r:embed="rId6" cstate="print"/>
          <a:stretch>
            <a:fillRect/>
          </a:stretch>
        </p:blipFill>
        <p:spPr>
          <a:xfrm>
            <a:off x="5220072" y="3356992"/>
            <a:ext cx="3648406" cy="2736304"/>
          </a:xfrm>
          <a:prstGeom prst="rect">
            <a:avLst/>
          </a:prstGeom>
        </p:spPr>
      </p:pic>
      <p:sp>
        <p:nvSpPr>
          <p:cNvPr id="7" name="6 Proceso">
            <a:hlinkClick r:id="rId7" action="ppaction://hlinksldjump"/>
          </p:cNvPr>
          <p:cNvSpPr/>
          <p:nvPr/>
        </p:nvSpPr>
        <p:spPr>
          <a:xfrm>
            <a:off x="1475656" y="3356992"/>
            <a:ext cx="2232248" cy="43204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ction="ppaction://hlinksldjump"/>
              </a:rPr>
              <a:t>2 Punto de Vista</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Proceso">
            <a:hlinkClick r:id="rId8" action="ppaction://hlinksldjump"/>
          </p:cNvPr>
          <p:cNvSpPr/>
          <p:nvPr/>
        </p:nvSpPr>
        <p:spPr>
          <a:xfrm>
            <a:off x="1475656" y="4725144"/>
            <a:ext cx="2232248" cy="432048"/>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8" action="ppaction://hlinksldjump"/>
              </a:rPr>
              <a:t>2 Punto de Vista</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Proceso">
            <a:hlinkClick r:id="rId9" action="ppaction://hlinksldjump"/>
          </p:cNvPr>
          <p:cNvSpPr/>
          <p:nvPr/>
        </p:nvSpPr>
        <p:spPr>
          <a:xfrm>
            <a:off x="5292080" y="6309320"/>
            <a:ext cx="2376264" cy="36004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9" action="ppaction://hlinksldjump"/>
              </a:rPr>
              <a:t>Volver al Menú</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muralla-china-j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lstStyle/>
          <a:p>
            <a:endParaRPr lang="es-CL"/>
          </a:p>
        </p:txBody>
      </p:sp>
      <p:pic>
        <p:nvPicPr>
          <p:cNvPr id="4" name="Grandes construcciones del mundo antiguo   La Gran Muralla China.avi">
            <a:hlinkClick r:id="" action="ppaction://media"/>
          </p:cNvPr>
          <p:cNvPicPr>
            <a:picLocks noGrp="1" noRot="1" noChangeAspect="1"/>
          </p:cNvPicPr>
          <p:nvPr>
            <p:ph idx="1"/>
            <a:videoFile r:link="rId1"/>
          </p:nvPr>
        </p:nvPicPr>
        <p:blipFill>
          <a:blip r:embed="rId4" cstate="print"/>
          <a:stretch>
            <a:fillRect/>
          </a:stretch>
        </p:blipFill>
        <p:spPr>
          <a:xfrm>
            <a:off x="0" y="0"/>
            <a:ext cx="9144000" cy="6237312"/>
          </a:xfrm>
          <a:prstGeom prst="rect">
            <a:avLst/>
          </a:prstGeom>
        </p:spPr>
      </p:pic>
      <p:sp>
        <p:nvSpPr>
          <p:cNvPr id="5" name="4 Proceso">
            <a:hlinkClick r:id="rId5" action="ppaction://hlinksldjump"/>
          </p:cNvPr>
          <p:cNvSpPr/>
          <p:nvPr/>
        </p:nvSpPr>
        <p:spPr>
          <a:xfrm>
            <a:off x="6695728" y="6281936"/>
            <a:ext cx="2448272" cy="57606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ction="ppaction://hlinksldjump"/>
              </a:rPr>
              <a:t>Volver al Menú “Videos”</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Desktop\muralla-china-j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lstStyle/>
          <a:p>
            <a:endParaRPr lang="es-CL"/>
          </a:p>
        </p:txBody>
      </p:sp>
      <p:pic>
        <p:nvPicPr>
          <p:cNvPr id="4" name="Guerreros inmortales.avi">
            <a:hlinkClick r:id="" action="ppaction://media"/>
          </p:cNvPr>
          <p:cNvPicPr>
            <a:picLocks noGrp="1" noRot="1" noChangeAspect="1"/>
          </p:cNvPicPr>
          <p:nvPr>
            <p:ph idx="1"/>
            <a:videoFile r:link="rId1"/>
          </p:nvPr>
        </p:nvPicPr>
        <p:blipFill>
          <a:blip r:embed="rId4" cstate="print"/>
          <a:stretch>
            <a:fillRect/>
          </a:stretch>
        </p:blipFill>
        <p:spPr>
          <a:xfrm>
            <a:off x="0" y="0"/>
            <a:ext cx="9144000" cy="6237312"/>
          </a:xfrm>
          <a:prstGeom prst="rect">
            <a:avLst/>
          </a:prstGeom>
        </p:spPr>
      </p:pic>
      <p:sp>
        <p:nvSpPr>
          <p:cNvPr id="5" name="4 Proceso">
            <a:hlinkClick r:id="rId5" action="ppaction://hlinksldjump"/>
          </p:cNvPr>
          <p:cNvSpPr/>
          <p:nvPr/>
        </p:nvSpPr>
        <p:spPr>
          <a:xfrm>
            <a:off x="6695728" y="6281936"/>
            <a:ext cx="2448272" cy="57606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ction="ppaction://hlinksldjump"/>
              </a:rPr>
              <a:t>Volver al Menú “Videos”</a:t>
            </a:r>
            <a:endParaRPr lang="es-C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16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447</Words>
  <Application>Microsoft Office PowerPoint</Application>
  <PresentationFormat>Presentación en pantalla (4:3)</PresentationFormat>
  <Paragraphs>49</Paragraphs>
  <Slides>11</Slides>
  <Notes>0</Notes>
  <HiddenSlides>0</HiddenSlides>
  <MMClips>4</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Ejercito de Terracota y La Gran Muralla China</vt:lpstr>
      <vt:lpstr>…Selecciona… </vt:lpstr>
      <vt:lpstr>Ejercito de Terracota</vt:lpstr>
      <vt:lpstr>Ejercito de Terracota</vt:lpstr>
      <vt:lpstr>La Gran Muralla China</vt:lpstr>
      <vt:lpstr>La Gran Muralla China</vt:lpstr>
      <vt:lpstr>Videos</vt:lpstr>
      <vt:lpstr>Diapositiva 8</vt:lpstr>
      <vt:lpstr>Diapositiva 9</vt:lpstr>
      <vt:lpstr>Imágenes </vt:lpstr>
      <vt:lpstr>Diapositiva 11</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Ejercito de Terracota y La Gran Muralla China</dc:title>
  <dc:creator>admin</dc:creator>
  <cp:lastModifiedBy>admin</cp:lastModifiedBy>
  <cp:revision>16</cp:revision>
  <dcterms:created xsi:type="dcterms:W3CDTF">2012-08-22T23:28:15Z</dcterms:created>
  <dcterms:modified xsi:type="dcterms:W3CDTF">2012-08-23T02:11:25Z</dcterms:modified>
</cp:coreProperties>
</file>